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sldIdLst>
    <p:sldId id="331" r:id="rId2"/>
    <p:sldId id="262" r:id="rId3"/>
    <p:sldId id="327" r:id="rId4"/>
    <p:sldId id="326" r:id="rId5"/>
    <p:sldId id="273" r:id="rId6"/>
    <p:sldId id="290" r:id="rId7"/>
    <p:sldId id="257" r:id="rId8"/>
    <p:sldId id="328" r:id="rId9"/>
    <p:sldId id="329" r:id="rId10"/>
    <p:sldId id="282" r:id="rId11"/>
    <p:sldId id="330" r:id="rId12"/>
    <p:sldId id="280" r:id="rId13"/>
    <p:sldId id="316" r:id="rId14"/>
    <p:sldId id="317" r:id="rId15"/>
    <p:sldId id="318" r:id="rId16"/>
    <p:sldId id="319" r:id="rId17"/>
    <p:sldId id="320" r:id="rId18"/>
    <p:sldId id="321" r:id="rId19"/>
    <p:sldId id="325" r:id="rId20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제목 없는 구역" id="{3AEFC5A8-302B-4900-99EC-877D51943C6E}">
          <p14:sldIdLst>
            <p14:sldId id="331"/>
            <p14:sldId id="262"/>
            <p14:sldId id="327"/>
            <p14:sldId id="326"/>
            <p14:sldId id="273"/>
            <p14:sldId id="290"/>
            <p14:sldId id="257"/>
            <p14:sldId id="328"/>
            <p14:sldId id="329"/>
            <p14:sldId id="282"/>
            <p14:sldId id="330"/>
            <p14:sldId id="280"/>
            <p14:sldId id="316"/>
            <p14:sldId id="317"/>
            <p14:sldId id="318"/>
            <p14:sldId id="319"/>
            <p14:sldId id="320"/>
            <p14:sldId id="321"/>
            <p14:sldId id="32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595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012C5F"/>
    <a:srgbClr val="DEEBF7"/>
    <a:srgbClr val="1DBD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15" autoAdjust="0"/>
    <p:restoredTop sz="96291"/>
  </p:normalViewPr>
  <p:slideViewPr>
    <p:cSldViewPr snapToGrid="0">
      <p:cViewPr varScale="1">
        <p:scale>
          <a:sx n="106" d="100"/>
          <a:sy n="106" d="100"/>
        </p:scale>
        <p:origin x="1980" y="102"/>
      </p:cViewPr>
      <p:guideLst>
        <p:guide orient="horz" pos="59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2" d="100"/>
        <a:sy n="14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6D99C-5CBE-416B-866B-E5E0D86B54BA}" type="datetimeFigureOut">
              <a:rPr lang="ko-KR" altLang="en-US" smtClean="0"/>
              <a:t>2019-05-16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B4536-1C8E-4645-9D0E-9E6AA683BB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2440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6D99C-5CBE-416B-866B-E5E0D86B54BA}" type="datetimeFigureOut">
              <a:rPr lang="ko-KR" altLang="en-US" smtClean="0"/>
              <a:t>2019-05-16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B4536-1C8E-4645-9D0E-9E6AA683BB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31837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6D99C-5CBE-416B-866B-E5E0D86B54BA}" type="datetimeFigureOut">
              <a:rPr lang="ko-KR" altLang="en-US" smtClean="0"/>
              <a:t>2019-05-16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B4536-1C8E-4645-9D0E-9E6AA683BB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9151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6D99C-5CBE-416B-866B-E5E0D86B54BA}" type="datetimeFigureOut">
              <a:rPr lang="ko-KR" altLang="en-US" smtClean="0"/>
              <a:t>2019-05-16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B4536-1C8E-4645-9D0E-9E6AA683BB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8860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6D99C-5CBE-416B-866B-E5E0D86B54BA}" type="datetimeFigureOut">
              <a:rPr lang="ko-KR" altLang="en-US" smtClean="0"/>
              <a:t>2019-05-16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B4536-1C8E-4645-9D0E-9E6AA683BB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1227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6D99C-5CBE-416B-866B-E5E0D86B54BA}" type="datetimeFigureOut">
              <a:rPr lang="ko-KR" altLang="en-US" smtClean="0"/>
              <a:t>2019-05-16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B4536-1C8E-4645-9D0E-9E6AA683BB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97985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6D99C-5CBE-416B-866B-E5E0D86B54BA}" type="datetimeFigureOut">
              <a:rPr lang="ko-KR" altLang="en-US" smtClean="0"/>
              <a:t>2019-05-16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B4536-1C8E-4645-9D0E-9E6AA683BB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4613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6D99C-5CBE-416B-866B-E5E0D86B54BA}" type="datetimeFigureOut">
              <a:rPr lang="ko-KR" altLang="en-US" smtClean="0"/>
              <a:t>2019-05-16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B4536-1C8E-4645-9D0E-9E6AA683BB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41765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6D99C-5CBE-416B-866B-E5E0D86B54BA}" type="datetimeFigureOut">
              <a:rPr lang="ko-KR" altLang="en-US" smtClean="0"/>
              <a:t>2019-05-16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B4536-1C8E-4645-9D0E-9E6AA683BB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53551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6D99C-5CBE-416B-866B-E5E0D86B54BA}" type="datetimeFigureOut">
              <a:rPr lang="ko-KR" altLang="en-US" smtClean="0"/>
              <a:t>2019-05-16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B4536-1C8E-4645-9D0E-9E6AA683BB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06726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6D99C-5CBE-416B-866B-E5E0D86B54BA}" type="datetimeFigureOut">
              <a:rPr lang="ko-KR" altLang="en-US" smtClean="0"/>
              <a:t>2019-05-16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B4536-1C8E-4645-9D0E-9E6AA683BB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34613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16D99C-5CBE-416B-866B-E5E0D86B54BA}" type="datetimeFigureOut">
              <a:rPr lang="ko-KR" altLang="en-US" smtClean="0"/>
              <a:t>2019-05-16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BB4536-1C8E-4645-9D0E-9E6AA683BB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14146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po.go.kr/" TargetMode="External"/><Relationship Id="rId2" Type="http://schemas.openxmlformats.org/officeDocument/2006/relationships/hyperlink" Target="http://eprivacy.or.kr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netan.go.kr/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cafe.naver.com/hsocialcreator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cafe.naver.com/hsocialcreator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hyperlink" Target="http://cafe.naver.com/hsocialcreator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57"/>
          <a:stretch/>
        </p:blipFill>
        <p:spPr>
          <a:xfrm>
            <a:off x="0" y="-15143"/>
            <a:ext cx="9144000" cy="3992320"/>
          </a:xfrm>
          <a:prstGeom prst="rect">
            <a:avLst/>
          </a:prstGeom>
        </p:spPr>
      </p:pic>
      <p:sp>
        <p:nvSpPr>
          <p:cNvPr id="10" name="직사각형 5"/>
          <p:cNvSpPr/>
          <p:nvPr/>
        </p:nvSpPr>
        <p:spPr>
          <a:xfrm>
            <a:off x="0" y="-10161"/>
            <a:ext cx="9144000" cy="3163382"/>
          </a:xfrm>
          <a:prstGeom prst="rect">
            <a:avLst/>
          </a:prstGeom>
          <a:solidFill>
            <a:schemeClr val="tx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3200" b="1" dirty="0">
              <a:solidFill>
                <a:schemeClr val="bg1"/>
              </a:solidFill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0" y="2525918"/>
            <a:ext cx="9144000" cy="433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3600" b="1" dirty="0">
              <a:solidFill>
                <a:schemeClr val="bg1"/>
              </a:solidFill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01" b="49679"/>
          <a:stretch/>
        </p:blipFill>
        <p:spPr>
          <a:xfrm>
            <a:off x="8141347" y="6221239"/>
            <a:ext cx="1002653" cy="358140"/>
          </a:xfrm>
          <a:prstGeom prst="rect">
            <a:avLst/>
          </a:prstGeom>
        </p:spPr>
      </p:pic>
      <p:graphicFrame>
        <p:nvGraphicFramePr>
          <p:cNvPr id="17" name="표 16">
            <a:extLst>
              <a:ext uri="{FF2B5EF4-FFF2-40B4-BE49-F238E27FC236}">
                <a16:creationId xmlns:a16="http://schemas.microsoft.com/office/drawing/2014/main" id="{989FBC57-F1BE-4441-8F51-8F482440E8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3670591"/>
              </p:ext>
            </p:extLst>
          </p:nvPr>
        </p:nvGraphicFramePr>
        <p:xfrm>
          <a:off x="968997" y="2802859"/>
          <a:ext cx="7322841" cy="23565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32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88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43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88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43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91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46524">
                  <a:extLst>
                    <a:ext uri="{9D8B030D-6E8A-4147-A177-3AD203B41FA5}">
                      <a16:colId xmlns:a16="http://schemas.microsoft.com/office/drawing/2014/main" val="1544722703"/>
                    </a:ext>
                  </a:extLst>
                </a:gridCol>
                <a:gridCol w="4743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4880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7439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4567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>
                          <a:solidFill>
                            <a:schemeClr val="bg1"/>
                          </a:solidFill>
                        </a:rPr>
                        <a:t>이름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12C5F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920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>
                          <a:solidFill>
                            <a:schemeClr val="bg1"/>
                          </a:solidFill>
                        </a:rPr>
                        <a:t>1</a:t>
                      </a:r>
                      <a:r>
                        <a:rPr lang="ko-KR" altLang="en-US" sz="900" b="0" dirty="0">
                          <a:solidFill>
                            <a:schemeClr val="bg1"/>
                          </a:solidFill>
                        </a:rPr>
                        <a:t>지망 주제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12C5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>
                          <a:solidFill>
                            <a:schemeClr val="tx1"/>
                          </a:solidFill>
                        </a:rPr>
                        <a:t>①</a:t>
                      </a:r>
                      <a:endParaRPr lang="en-US" altLang="ko-KR" sz="800" b="0" dirty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ko-KR" altLang="en-US" sz="800" b="0" dirty="0">
                          <a:solidFill>
                            <a:schemeClr val="tx1"/>
                          </a:solidFill>
                        </a:rPr>
                        <a:t>친환경 활성화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>
                          <a:solidFill>
                            <a:schemeClr val="tx1"/>
                          </a:solidFill>
                        </a:rPr>
                        <a:t>②</a:t>
                      </a:r>
                      <a:endParaRPr lang="en-US" altLang="ko-KR" sz="800" b="0" dirty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ko-KR" altLang="en-US" sz="800" b="0" dirty="0">
                          <a:solidFill>
                            <a:schemeClr val="tx1"/>
                          </a:solidFill>
                        </a:rPr>
                        <a:t>성장세대 참여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>
                          <a:solidFill>
                            <a:schemeClr val="tx1"/>
                          </a:solidFill>
                        </a:rPr>
                        <a:t>③</a:t>
                      </a:r>
                      <a:endParaRPr lang="en-US" altLang="ko-KR" sz="800" b="0" dirty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ko-KR" altLang="en-US" sz="800" b="0" dirty="0">
                          <a:solidFill>
                            <a:schemeClr val="tx1"/>
                          </a:solidFill>
                        </a:rPr>
                        <a:t>문화예술 지원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>
                          <a:solidFill>
                            <a:schemeClr val="tx1"/>
                          </a:solidFill>
                        </a:rPr>
                        <a:t>④</a:t>
                      </a:r>
                      <a:endParaRPr lang="en-US" altLang="ko-KR" sz="800" b="0" dirty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ko-KR" altLang="en-US" sz="800" b="0" dirty="0">
                          <a:solidFill>
                            <a:schemeClr val="tx1"/>
                          </a:solidFill>
                        </a:rPr>
                        <a:t>교통안전 강화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20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>
                          <a:solidFill>
                            <a:schemeClr val="bg1"/>
                          </a:solidFill>
                        </a:rPr>
                        <a:t>2</a:t>
                      </a:r>
                      <a:r>
                        <a:rPr lang="ko-KR" altLang="en-US" sz="900" b="0" dirty="0">
                          <a:solidFill>
                            <a:schemeClr val="bg1"/>
                          </a:solidFill>
                        </a:rPr>
                        <a:t>지망 주제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12C5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>
                          <a:solidFill>
                            <a:schemeClr val="tx1"/>
                          </a:solidFill>
                        </a:rPr>
                        <a:t>①</a:t>
                      </a:r>
                      <a:endParaRPr lang="en-US" altLang="ko-KR" sz="800" b="0" dirty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ko-KR" altLang="en-US" sz="800" b="0" dirty="0">
                          <a:solidFill>
                            <a:schemeClr val="tx1"/>
                          </a:solidFill>
                        </a:rPr>
                        <a:t>친환경 활성화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>
                          <a:solidFill>
                            <a:schemeClr val="tx1"/>
                          </a:solidFill>
                        </a:rPr>
                        <a:t>②</a:t>
                      </a:r>
                      <a:endParaRPr lang="en-US" altLang="ko-KR" sz="800" b="0" dirty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ko-KR" altLang="en-US" sz="800" b="0" dirty="0">
                          <a:solidFill>
                            <a:schemeClr val="tx1"/>
                          </a:solidFill>
                        </a:rPr>
                        <a:t>성장세대 참여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>
                          <a:solidFill>
                            <a:schemeClr val="tx1"/>
                          </a:solidFill>
                        </a:rPr>
                        <a:t>③</a:t>
                      </a:r>
                      <a:endParaRPr lang="en-US" altLang="ko-KR" sz="800" b="0" dirty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ko-KR" altLang="en-US" sz="800" b="0" dirty="0">
                          <a:solidFill>
                            <a:schemeClr val="tx1"/>
                          </a:solidFill>
                        </a:rPr>
                        <a:t>문화예술 지원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>
                          <a:solidFill>
                            <a:schemeClr val="tx1"/>
                          </a:solidFill>
                        </a:rPr>
                        <a:t>④</a:t>
                      </a:r>
                      <a:endParaRPr lang="en-US" altLang="ko-KR" sz="800" b="0" dirty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ko-KR" altLang="en-US" sz="800" b="0" dirty="0">
                          <a:solidFill>
                            <a:schemeClr val="tx1"/>
                          </a:solidFill>
                        </a:rPr>
                        <a:t>교통안전 강화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8580194"/>
                  </a:ext>
                </a:extLst>
              </a:tr>
              <a:tr h="38920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>
                          <a:solidFill>
                            <a:schemeClr val="bg1"/>
                          </a:solidFill>
                        </a:rPr>
                        <a:t>활동희망 지역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12C5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>
                          <a:solidFill>
                            <a:schemeClr val="tx1"/>
                          </a:solidFill>
                        </a:rPr>
                        <a:t>서울</a:t>
                      </a:r>
                      <a:r>
                        <a:rPr lang="en-US" altLang="ko-KR" sz="800" b="0" baseline="0" dirty="0">
                          <a:solidFill>
                            <a:schemeClr val="tx1"/>
                          </a:solidFill>
                        </a:rPr>
                        <a:t>·</a:t>
                      </a:r>
                      <a:r>
                        <a:rPr lang="ko-KR" altLang="en-US" sz="800" b="0" baseline="0" dirty="0">
                          <a:solidFill>
                            <a:schemeClr val="tx1"/>
                          </a:solidFill>
                        </a:rPr>
                        <a:t>경기</a:t>
                      </a:r>
                      <a:endParaRPr lang="en-US" altLang="ko-KR" sz="800" b="0" baseline="0" dirty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ko-KR" altLang="en-US" sz="800" b="0" dirty="0">
                          <a:solidFill>
                            <a:schemeClr val="tx1"/>
                          </a:solidFill>
                        </a:rPr>
                        <a:t>강동권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dirty="0">
                          <a:solidFill>
                            <a:schemeClr val="tx1"/>
                          </a:solidFill>
                        </a:rPr>
                        <a:t>서울</a:t>
                      </a:r>
                      <a:r>
                        <a:rPr lang="en-US" altLang="ko-KR" sz="800" b="0" baseline="0" dirty="0">
                          <a:solidFill>
                            <a:schemeClr val="tx1"/>
                          </a:solidFill>
                        </a:rPr>
                        <a:t>·</a:t>
                      </a:r>
                      <a:r>
                        <a:rPr lang="ko-KR" altLang="en-US" sz="800" b="0" baseline="0" dirty="0">
                          <a:solidFill>
                            <a:schemeClr val="tx1"/>
                          </a:solidFill>
                        </a:rPr>
                        <a:t>경기</a:t>
                      </a:r>
                      <a:endParaRPr lang="en-US" altLang="ko-KR" sz="800" b="0" baseline="0" dirty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ko-KR" altLang="en-US" sz="800" b="0" dirty="0" err="1">
                          <a:solidFill>
                            <a:schemeClr val="tx1"/>
                          </a:solidFill>
                        </a:rPr>
                        <a:t>강서권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dirty="0">
                          <a:solidFill>
                            <a:schemeClr val="tx1"/>
                          </a:solidFill>
                        </a:rPr>
                        <a:t>서울</a:t>
                      </a:r>
                      <a:r>
                        <a:rPr lang="en-US" altLang="ko-KR" sz="800" b="0" baseline="0" dirty="0">
                          <a:solidFill>
                            <a:schemeClr val="tx1"/>
                          </a:solidFill>
                        </a:rPr>
                        <a:t>·</a:t>
                      </a:r>
                      <a:r>
                        <a:rPr lang="ko-KR" altLang="en-US" sz="800" b="0" baseline="0" dirty="0">
                          <a:solidFill>
                            <a:schemeClr val="tx1"/>
                          </a:solidFill>
                        </a:rPr>
                        <a:t>경기</a:t>
                      </a:r>
                      <a:endParaRPr lang="en-US" altLang="ko-KR" sz="800" b="0" baseline="0" dirty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ko-KR" altLang="en-US" sz="800" b="0" dirty="0" err="1">
                          <a:solidFill>
                            <a:schemeClr val="tx1"/>
                          </a:solidFill>
                        </a:rPr>
                        <a:t>강남권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dirty="0">
                          <a:solidFill>
                            <a:schemeClr val="tx1"/>
                          </a:solidFill>
                        </a:rPr>
                        <a:t>서울</a:t>
                      </a:r>
                      <a:r>
                        <a:rPr lang="en-US" altLang="ko-KR" sz="800" b="0" baseline="0" dirty="0">
                          <a:solidFill>
                            <a:schemeClr val="tx1"/>
                          </a:solidFill>
                        </a:rPr>
                        <a:t>·</a:t>
                      </a:r>
                      <a:r>
                        <a:rPr lang="ko-KR" altLang="en-US" sz="800" b="0" baseline="0" dirty="0">
                          <a:solidFill>
                            <a:schemeClr val="tx1"/>
                          </a:solidFill>
                        </a:rPr>
                        <a:t>경기</a:t>
                      </a:r>
                      <a:endParaRPr lang="en-US" altLang="ko-KR" sz="800" b="0" baseline="0" dirty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ko-KR" altLang="en-US" sz="800" b="0" dirty="0" err="1">
                          <a:solidFill>
                            <a:schemeClr val="tx1"/>
                          </a:solidFill>
                        </a:rPr>
                        <a:t>강북권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164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>
                          <a:solidFill>
                            <a:schemeClr val="bg1"/>
                          </a:solidFill>
                        </a:rPr>
                        <a:t>추천해준 </a:t>
                      </a:r>
                      <a:r>
                        <a:rPr lang="en-US" altLang="ko-KR" sz="900" b="0" dirty="0">
                          <a:solidFill>
                            <a:schemeClr val="bg1"/>
                          </a:solidFill>
                        </a:rPr>
                        <a:t>OB</a:t>
                      </a:r>
                    </a:p>
                    <a:p>
                      <a:pPr algn="ctr" latinLnBrk="1"/>
                      <a:r>
                        <a:rPr lang="en-US" altLang="ko-KR" sz="900" dirty="0">
                          <a:solidFill>
                            <a:schemeClr val="bg1"/>
                          </a:solidFill>
                        </a:rPr>
                        <a:t>(1~4</a:t>
                      </a:r>
                      <a:r>
                        <a:rPr lang="ko-KR" altLang="en-US" sz="900" dirty="0">
                          <a:solidFill>
                            <a:schemeClr val="bg1"/>
                          </a:solidFill>
                        </a:rPr>
                        <a:t>기</a:t>
                      </a:r>
                      <a:r>
                        <a:rPr lang="en-US" altLang="ko-KR" sz="900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ko-KR" altLang="en-US" sz="900" dirty="0">
                          <a:solidFill>
                            <a:schemeClr val="bg1"/>
                          </a:solidFill>
                        </a:rPr>
                        <a:t>수료자</a:t>
                      </a:r>
                      <a:r>
                        <a:rPr lang="en-US" altLang="ko-KR" sz="900" dirty="0">
                          <a:solidFill>
                            <a:schemeClr val="bg1"/>
                          </a:solidFill>
                        </a:rPr>
                        <a:t>)</a:t>
                      </a:r>
                      <a:endParaRPr lang="ko-KR" altLang="en-US" sz="9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12C5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r>
                        <a:rPr lang="ko-KR" altLang="en-US" sz="8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해당 </a:t>
                      </a:r>
                      <a:r>
                        <a:rPr lang="en-US" altLang="ko-KR" sz="8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OB </a:t>
                      </a:r>
                      <a:r>
                        <a:rPr lang="ko-KR" altLang="en-US" sz="8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확인 전화 예정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9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설명회 참석 여부</a:t>
                      </a:r>
                      <a:endParaRPr lang="en-US" altLang="ko-KR" sz="9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r>
                        <a:rPr lang="ko-KR" altLang="en-US" sz="8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설명회 장소 기업</a:t>
                      </a:r>
                      <a:br>
                        <a:rPr lang="en-US" altLang="ko-KR" sz="8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altLang="ko-KR" sz="8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8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중앙대학교 서울캠퍼스</a:t>
                      </a:r>
                      <a:r>
                        <a:rPr lang="en-US" altLang="ko-KR" sz="8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 err="1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헤이그라운드</a:t>
                      </a:r>
                      <a:r>
                        <a:rPr lang="en-US" altLang="ko-KR" sz="8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ko-KR" altLang="en-US" sz="800" b="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164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>
                          <a:solidFill>
                            <a:schemeClr val="bg1"/>
                          </a:solidFill>
                        </a:rPr>
                        <a:t>지원신청</a:t>
                      </a:r>
                      <a:br>
                        <a:rPr lang="en-US" altLang="ko-KR" sz="900" b="0" dirty="0">
                          <a:solidFill>
                            <a:schemeClr val="bg1"/>
                          </a:solidFill>
                        </a:rPr>
                      </a:br>
                      <a:r>
                        <a:rPr lang="ko-KR" altLang="en-US" sz="900" b="0" dirty="0">
                          <a:solidFill>
                            <a:schemeClr val="bg1"/>
                          </a:solidFill>
                        </a:rPr>
                        <a:t> 참고</a:t>
                      </a:r>
                      <a:r>
                        <a:rPr lang="en-US" altLang="ko-KR" sz="900" b="0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ko-KR" altLang="en-US" sz="900" b="0" dirty="0">
                          <a:solidFill>
                            <a:schemeClr val="bg1"/>
                          </a:solidFill>
                        </a:rPr>
                        <a:t>영상 링크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12C5F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*</a:t>
                      </a:r>
                      <a:r>
                        <a:rPr lang="ko-KR" altLang="en-US" sz="800" b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지원자를 이해하고 파악할 수 있는 참고 영상 </a:t>
                      </a:r>
                      <a:r>
                        <a:rPr lang="en-US" altLang="ko-KR" sz="800" b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URL </a:t>
                      </a:r>
                      <a:r>
                        <a:rPr lang="ko-KR" altLang="en-US" sz="800" b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기입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0183982"/>
                  </a:ext>
                </a:extLst>
              </a:tr>
            </a:tbl>
          </a:graphicData>
        </a:graphic>
      </p:graphicFrame>
      <p:sp>
        <p:nvSpPr>
          <p:cNvPr id="9" name="직사각형 8">
            <a:extLst>
              <a:ext uri="{FF2B5EF4-FFF2-40B4-BE49-F238E27FC236}">
                <a16:creationId xmlns:a16="http://schemas.microsoft.com/office/drawing/2014/main" id="{796FA615-EBE6-48CB-93DA-187210B66414}"/>
              </a:ext>
            </a:extLst>
          </p:cNvPr>
          <p:cNvSpPr/>
          <p:nvPr/>
        </p:nvSpPr>
        <p:spPr>
          <a:xfrm>
            <a:off x="142817" y="5378061"/>
            <a:ext cx="4222631" cy="6929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z="900" dirty="0">
                <a:solidFill>
                  <a:schemeClr val="bg2">
                    <a:lumMod val="25000"/>
                  </a:schemeClr>
                </a:solidFill>
              </a:rPr>
              <a:t>※ </a:t>
            </a:r>
            <a:r>
              <a:rPr lang="ko-KR" altLang="en-US" sz="900" dirty="0">
                <a:solidFill>
                  <a:schemeClr val="bg2">
                    <a:lumMod val="25000"/>
                  </a:schemeClr>
                </a:solidFill>
              </a:rPr>
              <a:t>주제에 </a:t>
            </a:r>
            <a:r>
              <a:rPr lang="ko-KR" altLang="en-US" sz="900" dirty="0"/>
              <a:t>대한 자세한 설명</a:t>
            </a:r>
            <a:r>
              <a:rPr lang="en-US" altLang="ko-KR" sz="900" dirty="0"/>
              <a:t>(4page)</a:t>
            </a:r>
            <a:r>
              <a:rPr lang="ko-KR" altLang="en-US" sz="900" dirty="0"/>
              <a:t>를 참고하여 </a:t>
            </a:r>
            <a:r>
              <a:rPr lang="en-US" altLang="ko-KR" sz="900" dirty="0"/>
              <a:t>1,2</a:t>
            </a:r>
            <a:r>
              <a:rPr lang="ko-KR" altLang="en-US" sz="900" dirty="0"/>
              <a:t>지망에 표시</a:t>
            </a:r>
            <a:r>
              <a:rPr lang="en-US" altLang="ko-KR" sz="900" dirty="0"/>
              <a:t>(O)</a:t>
            </a:r>
            <a:r>
              <a:rPr lang="ko-KR" altLang="en-US" sz="900" dirty="0"/>
              <a:t>해주세요</a:t>
            </a:r>
            <a:r>
              <a:rPr lang="en-US" altLang="ko-KR" sz="900" dirty="0"/>
              <a:t>.</a:t>
            </a:r>
          </a:p>
          <a:p>
            <a:pPr>
              <a:lnSpc>
                <a:spcPct val="110000"/>
              </a:lnSpc>
            </a:pPr>
            <a:r>
              <a:rPr lang="en-US" altLang="ko-KR" sz="900" dirty="0"/>
              <a:t>※ </a:t>
            </a:r>
            <a:r>
              <a:rPr lang="ko-KR" altLang="en-US" sz="900" dirty="0"/>
              <a:t>활동희망 지역은 개인 단위 합격자의 팀 구성에 참고할 예정입니다</a:t>
            </a:r>
            <a:r>
              <a:rPr lang="en-US" altLang="ko-KR" sz="900" dirty="0"/>
              <a:t>.</a:t>
            </a:r>
            <a:r>
              <a:rPr lang="ko-KR" altLang="en-US" sz="900" dirty="0"/>
              <a:t> </a:t>
            </a:r>
            <a:endParaRPr lang="en-US" altLang="ko-KR" sz="900" dirty="0"/>
          </a:p>
          <a:p>
            <a:pPr>
              <a:lnSpc>
                <a:spcPct val="110000"/>
              </a:lnSpc>
            </a:pPr>
            <a:r>
              <a:rPr lang="en-US" altLang="ko-KR" sz="900" dirty="0"/>
              <a:t>※</a:t>
            </a:r>
            <a:r>
              <a:rPr lang="ko-KR" altLang="en-US" sz="900" dirty="0"/>
              <a:t> 추천 </a:t>
            </a:r>
            <a:r>
              <a:rPr lang="en-US" altLang="ko-KR" sz="900" dirty="0"/>
              <a:t>OB, </a:t>
            </a:r>
            <a:r>
              <a:rPr lang="ko-KR" altLang="en-US" sz="900" dirty="0"/>
              <a:t>설명회 참석 여부</a:t>
            </a:r>
            <a:r>
              <a:rPr lang="en-US" altLang="ko-KR" sz="900" dirty="0"/>
              <a:t> </a:t>
            </a:r>
            <a:r>
              <a:rPr lang="ko-KR" altLang="en-US" sz="900" dirty="0"/>
              <a:t>해당사항 없다면 공란으로 남겨주세요</a:t>
            </a:r>
            <a:r>
              <a:rPr lang="en-US" altLang="ko-KR" sz="900" dirty="0"/>
              <a:t>.</a:t>
            </a:r>
          </a:p>
          <a:p>
            <a:pPr>
              <a:lnSpc>
                <a:spcPct val="110000"/>
              </a:lnSpc>
            </a:pPr>
            <a:r>
              <a:rPr lang="en-US" altLang="ko-KR" sz="900" dirty="0"/>
              <a:t>※ </a:t>
            </a:r>
            <a:r>
              <a:rPr lang="ko-KR" altLang="en-US" sz="900" dirty="0"/>
              <a:t>지원신청 참고 영상 링크는 </a:t>
            </a:r>
            <a:r>
              <a:rPr lang="ko-KR" altLang="en-US" sz="900" dirty="0" err="1"/>
              <a:t>선택항목이며</a:t>
            </a:r>
            <a:r>
              <a:rPr lang="en-US" altLang="ko-KR" sz="900" dirty="0"/>
              <a:t>,</a:t>
            </a:r>
            <a:r>
              <a:rPr lang="ko-KR" altLang="en-US" sz="900" dirty="0"/>
              <a:t> 지원자 성향</a:t>
            </a:r>
            <a:r>
              <a:rPr lang="en-US" altLang="ko-KR" sz="900" dirty="0"/>
              <a:t>&amp;</a:t>
            </a:r>
            <a:r>
              <a:rPr lang="ko-KR" altLang="en-US" sz="900" dirty="0"/>
              <a:t>역량 파악 목적입니다</a:t>
            </a:r>
            <a:r>
              <a:rPr lang="en-US" altLang="ko-KR" sz="900" dirty="0"/>
              <a:t>.</a:t>
            </a:r>
            <a:endParaRPr lang="ko-KR" altLang="en-US" sz="9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09600" y="902854"/>
            <a:ext cx="7924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3200" b="1" dirty="0">
                <a:solidFill>
                  <a:schemeClr val="bg1"/>
                </a:solidFill>
              </a:rPr>
              <a:t>H-Social Creator 5</a:t>
            </a:r>
            <a:r>
              <a:rPr lang="ko-KR" altLang="en-US" sz="3200" b="1" dirty="0">
                <a:solidFill>
                  <a:schemeClr val="bg1"/>
                </a:solidFill>
              </a:rPr>
              <a:t>기 지원신청서</a:t>
            </a:r>
            <a:endParaRPr lang="en-US" altLang="ko-KR" sz="3200" b="1" dirty="0">
              <a:solidFill>
                <a:schemeClr val="bg1"/>
              </a:solidFill>
            </a:endParaRPr>
          </a:p>
          <a:p>
            <a:pPr algn="ctr"/>
            <a:r>
              <a:rPr lang="en-US" altLang="ko-KR" sz="3200" b="1" dirty="0">
                <a:solidFill>
                  <a:schemeClr val="bg1"/>
                </a:solidFill>
              </a:rPr>
              <a:t>[</a:t>
            </a:r>
            <a:r>
              <a:rPr lang="ko-KR" altLang="en-US" sz="3200" b="1" dirty="0">
                <a:solidFill>
                  <a:schemeClr val="bg1"/>
                </a:solidFill>
              </a:rPr>
              <a:t>개인</a:t>
            </a:r>
            <a:r>
              <a:rPr lang="en-US" altLang="ko-KR" sz="3200" b="1" dirty="0">
                <a:solidFill>
                  <a:schemeClr val="bg1"/>
                </a:solidFill>
              </a:rPr>
              <a:t>]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89D94B04-6158-49F7-8BC2-C00D434E02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0192" y="6182433"/>
            <a:ext cx="811181" cy="395366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533632A1-FEB6-4C14-B755-C89DC4357C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6591" y="6226892"/>
            <a:ext cx="1464811" cy="390616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94E8E56B-EC9B-4510-BA53-7455BCB154F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61249" y="6182433"/>
            <a:ext cx="731253" cy="43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3213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9144000" cy="558800"/>
          </a:xfrm>
          <a:prstGeom prst="rect">
            <a:avLst/>
          </a:prstGeom>
          <a:solidFill>
            <a:srgbClr val="012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63683" y="110123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solidFill>
                  <a:schemeClr val="bg1"/>
                </a:solidFill>
              </a:rPr>
              <a:t>지원신청서</a:t>
            </a:r>
          </a:p>
        </p:txBody>
      </p:sp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99E638DE-451F-4E40-BEE9-23F5E6D48A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1445688"/>
              </p:ext>
            </p:extLst>
          </p:nvPr>
        </p:nvGraphicFramePr>
        <p:xfrm>
          <a:off x="307741" y="968707"/>
          <a:ext cx="8484567" cy="55135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4845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6714"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Q3. 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본인이 사회혁신가로 성장하고 싶은 이유는 무엇인가요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?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Text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로 작성시 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300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자 내외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사진 또는 이미지</a:t>
                      </a:r>
                      <a:r>
                        <a:rPr lang="ko-KR" altLang="en-US" sz="1000" b="1" kern="100" baseline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첨부 가능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endParaRPr lang="ko-KR" sz="1000" b="1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76860"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본인이 왜 사회혁신가로 </a:t>
                      </a:r>
                      <a:r>
                        <a:rPr lang="ko-KR" altLang="en-US" sz="1000" b="0" kern="100" dirty="0" err="1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성장하려는지</a:t>
                      </a:r>
                      <a:r>
                        <a:rPr lang="en-US" altLang="ko-KR" sz="10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o-KR" altLang="en-US" sz="10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성장해서 무엇을 하고 </a:t>
                      </a:r>
                      <a:r>
                        <a:rPr lang="ko-KR" altLang="en-US" sz="1000" b="0" kern="100" dirty="0" err="1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싶은지</a:t>
                      </a:r>
                      <a:r>
                        <a:rPr lang="en-US" altLang="ko-KR" sz="10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o-KR" altLang="en-US" sz="10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어떤 노력 등을 하고 있는지를 서술해주세요</a:t>
                      </a:r>
                      <a:r>
                        <a:rPr lang="en-US" altLang="ko-KR" sz="10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ko-KR" sz="10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89890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9144000" cy="558800"/>
          </a:xfrm>
          <a:prstGeom prst="rect">
            <a:avLst/>
          </a:prstGeom>
          <a:solidFill>
            <a:srgbClr val="012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63683" y="110123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solidFill>
                  <a:schemeClr val="bg1"/>
                </a:solidFill>
              </a:rPr>
              <a:t>지원신청서</a:t>
            </a:r>
          </a:p>
        </p:txBody>
      </p:sp>
      <p:graphicFrame>
        <p:nvGraphicFramePr>
          <p:cNvPr id="12" name="표 11">
            <a:extLst>
              <a:ext uri="{FF2B5EF4-FFF2-40B4-BE49-F238E27FC236}">
                <a16:creationId xmlns:a16="http://schemas.microsoft.com/office/drawing/2014/main" id="{6E45C3B5-05F5-4125-80F1-76E36BE55F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6581707"/>
              </p:ext>
            </p:extLst>
          </p:nvPr>
        </p:nvGraphicFramePr>
        <p:xfrm>
          <a:off x="307741" y="842211"/>
          <a:ext cx="8484567" cy="56129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4845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88057"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Q4.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팀 활동에서 본인이 가장 중요하다고 생각하는 점과 본인의 역할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강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&amp;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약점은 무엇인가요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?</a:t>
                      </a:r>
                      <a:b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</a:b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     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(Text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로 작성시 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500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자 내외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, 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사진 또는 이미지</a:t>
                      </a:r>
                      <a:r>
                        <a:rPr lang="ko-KR" altLang="en-US" sz="1000" b="1" kern="100" baseline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첨부 가능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ko-KR" sz="1000" b="1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24853"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프로젝트 중심의 활동으로서 팀 활동이 매우 중요합니다</a:t>
                      </a:r>
                      <a:r>
                        <a:rPr lang="en-US" altLang="ko-KR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br>
                        <a:rPr lang="en-US" altLang="ko-KR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ko-KR" altLang="en-US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본인의 팀 활동 경험을 기반하여 사례를 통해 작성해주세요</a:t>
                      </a:r>
                      <a:r>
                        <a:rPr lang="en-US" altLang="ko-KR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34852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직사각형 5"/>
          <p:cNvSpPr/>
          <p:nvPr/>
        </p:nvSpPr>
        <p:spPr>
          <a:xfrm>
            <a:off x="0" y="-2"/>
            <a:ext cx="9144000" cy="6858002"/>
          </a:xfrm>
          <a:prstGeom prst="rect">
            <a:avLst/>
          </a:prstGeom>
          <a:solidFill>
            <a:srgbClr val="012C5F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202073" y="2844224"/>
            <a:ext cx="27398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</a:rPr>
              <a:t>공통 안내사항</a:t>
            </a:r>
            <a:endParaRPr lang="en-US" altLang="ko-KR" sz="3200" b="1" dirty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976403" y="3408679"/>
            <a:ext cx="3435012" cy="7325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1600" b="1" dirty="0">
                <a:solidFill>
                  <a:srgbClr val="FFFF00"/>
                </a:solidFill>
              </a:rPr>
              <a:t>1.</a:t>
            </a:r>
            <a:r>
              <a:rPr lang="ko-KR" altLang="en-US" sz="1600" b="1" dirty="0">
                <a:solidFill>
                  <a:srgbClr val="FFFF00"/>
                </a:solidFill>
              </a:rPr>
              <a:t> 지원신청서 기재사항 사실확인서</a:t>
            </a:r>
            <a:endParaRPr lang="en-US" altLang="ko-KR" sz="1600" b="1" dirty="0">
              <a:solidFill>
                <a:srgbClr val="FFFF00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ko-KR" sz="1600" b="1" dirty="0">
                <a:solidFill>
                  <a:srgbClr val="FFFF00"/>
                </a:solidFill>
              </a:rPr>
              <a:t>2.</a:t>
            </a:r>
            <a:r>
              <a:rPr lang="ko-KR" altLang="en-US" sz="1600" b="1" dirty="0">
                <a:solidFill>
                  <a:srgbClr val="FFFF00"/>
                </a:solidFill>
              </a:rPr>
              <a:t> 개인정보 수집 및 이용동의서</a:t>
            </a:r>
          </a:p>
        </p:txBody>
      </p:sp>
    </p:spTree>
    <p:extLst>
      <p:ext uri="{BB962C8B-B14F-4D97-AF65-F5344CB8AC3E}">
        <p14:creationId xmlns:p14="http://schemas.microsoft.com/office/powerpoint/2010/main" val="37400913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/>
          <p:cNvSpPr/>
          <p:nvPr/>
        </p:nvSpPr>
        <p:spPr>
          <a:xfrm>
            <a:off x="0" y="0"/>
            <a:ext cx="9144000" cy="558800"/>
          </a:xfrm>
          <a:prstGeom prst="rect">
            <a:avLst/>
          </a:prstGeom>
          <a:solidFill>
            <a:srgbClr val="012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63683" y="110123"/>
            <a:ext cx="31502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solidFill>
                  <a:schemeClr val="bg1"/>
                </a:solidFill>
              </a:rPr>
              <a:t>지원신청서 기재사항 사실확인서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157795" y="653534"/>
            <a:ext cx="8775812" cy="742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(1) </a:t>
            </a:r>
            <a:r>
              <a:rPr lang="ko-KR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본 페이지를 인쇄하여</a:t>
            </a:r>
            <a:b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(2) </a:t>
            </a:r>
            <a:r>
              <a:rPr lang="ko-KR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하단의 「</a:t>
            </a:r>
            <a:r>
              <a:rPr lang="ko-KR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사실확인여부</a:t>
            </a:r>
            <a:r>
              <a:rPr lang="ko-KR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」에 </a:t>
            </a:r>
            <a:r>
              <a:rPr lang="ko-KR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수기로 </a:t>
            </a:r>
            <a:r>
              <a:rPr lang="ko-KR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체크 및 서명하고</a:t>
            </a:r>
            <a:b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(3) </a:t>
            </a:r>
            <a:r>
              <a:rPr lang="ko-KR" altLang="en-US" sz="10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인쇄본을</a:t>
            </a:r>
            <a:r>
              <a:rPr lang="ko-KR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사진</a:t>
            </a:r>
            <a: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(jpg)</a:t>
            </a:r>
            <a:r>
              <a:rPr lang="ko-KR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으로 찍거나 스캔</a:t>
            </a:r>
            <a: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(PDF)</a:t>
            </a:r>
            <a:r>
              <a:rPr lang="ko-KR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하여</a:t>
            </a:r>
            <a: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</a:t>
            </a:r>
            <a:b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(4) </a:t>
            </a:r>
            <a:r>
              <a:rPr lang="ko-KR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지원서 제출 시 </a:t>
            </a:r>
            <a:r>
              <a:rPr lang="ko-KR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함께 보내</a:t>
            </a:r>
            <a:r>
              <a:rPr lang="ko-KR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주시기 바랍니다</a:t>
            </a:r>
            <a: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263683" y="2395242"/>
            <a:ext cx="8613280" cy="39084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570488" y="2671239"/>
            <a:ext cx="8031345" cy="1164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ko-KR" altLang="en-US" b="1" kern="100" dirty="0">
                <a:latin typeface="맑은 고딕" panose="020B0503020000020004" pitchFamily="50" charset="-127"/>
                <a:cs typeface="Times New Roman" panose="02020603050405020304" pitchFamily="18" charset="0"/>
              </a:rPr>
              <a:t>위 기재사항이 사실과 다름이 없음을 확인합니다</a:t>
            </a:r>
            <a:r>
              <a:rPr lang="en-US" altLang="ko-KR" b="1" kern="100" dirty="0">
                <a:latin typeface="맑은 고딕" panose="020B0503020000020004" pitchFamily="50" charset="-127"/>
                <a:cs typeface="Times New Roman" panose="02020603050405020304" pitchFamily="18" charset="0"/>
              </a:rPr>
              <a:t>.</a:t>
            </a:r>
            <a:endParaRPr lang="en-US" altLang="ko-KR" sz="1200" b="1" kern="100" dirty="0">
              <a:latin typeface="맑은 고딕" panose="020B0503020000020004" pitchFamily="50" charset="-127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ko-KR" sz="1200" b="1" kern="100" dirty="0">
                <a:latin typeface="맑은 고딕" panose="020B0503020000020004" pitchFamily="50" charset="-127"/>
                <a:cs typeface="Times New Roman" panose="02020603050405020304" pitchFamily="18" charset="0"/>
              </a:rPr>
              <a:t>※ </a:t>
            </a:r>
            <a:r>
              <a:rPr lang="ko-KR" altLang="en-US" sz="1200" b="1" kern="100" dirty="0">
                <a:latin typeface="맑은 고딕" panose="020B0503020000020004" pitchFamily="50" charset="-127"/>
                <a:cs typeface="Times New Roman" panose="02020603050405020304" pitchFamily="18" charset="0"/>
              </a:rPr>
              <a:t>기재사항이 허위로 밝혀질 경우 </a:t>
            </a:r>
            <a:r>
              <a:rPr lang="en-US" altLang="ko-KR" sz="1200" b="1" kern="100" dirty="0">
                <a:latin typeface="맑은 고딕" panose="020B0503020000020004" pitchFamily="50" charset="-127"/>
                <a:cs typeface="Times New Roman" panose="02020603050405020304" pitchFamily="18" charset="0"/>
              </a:rPr>
              <a:t>2019 H-Social Creator 5</a:t>
            </a:r>
            <a:r>
              <a:rPr lang="ko-KR" altLang="ko-KR" sz="1200" b="1" kern="100" dirty="0">
                <a:latin typeface="맑은 고딕" panose="020B0503020000020004" pitchFamily="50" charset="-127"/>
                <a:cs typeface="Times New Roman" panose="02020603050405020304" pitchFamily="18" charset="0"/>
              </a:rPr>
              <a:t>기 프로그램 지원신청과 선발에 제한과 불이익이 </a:t>
            </a:r>
            <a:r>
              <a:rPr lang="en-US" altLang="ko-KR" sz="1200" b="1" kern="100" dirty="0">
                <a:latin typeface="맑은 고딕" panose="020B0503020000020004" pitchFamily="50" charset="-127"/>
                <a:cs typeface="Times New Roman" panose="02020603050405020304" pitchFamily="18" charset="0"/>
              </a:rPr>
              <a:t> </a:t>
            </a:r>
            <a:r>
              <a:rPr lang="ko-KR" altLang="ko-KR" sz="1200" b="1" kern="100" dirty="0">
                <a:latin typeface="맑은 고딕" panose="020B0503020000020004" pitchFamily="50" charset="-127"/>
                <a:cs typeface="Times New Roman" panose="02020603050405020304" pitchFamily="18" charset="0"/>
              </a:rPr>
              <a:t>발생할 수 있습니다</a:t>
            </a:r>
            <a:r>
              <a:rPr lang="en-US" altLang="ko-KR" sz="1200" b="1" kern="100" dirty="0">
                <a:latin typeface="맑은 고딕" panose="020B0503020000020004" pitchFamily="50" charset="-127"/>
                <a:cs typeface="Times New Roman" panose="02020603050405020304" pitchFamily="18" charset="0"/>
              </a:rPr>
              <a:t>. </a:t>
            </a:r>
            <a:endParaRPr lang="ko-KR" altLang="ko-KR" sz="1200" kern="100" dirty="0">
              <a:latin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4163352" y="4820411"/>
            <a:ext cx="4572000" cy="13388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50000"/>
              </a:lnSpc>
            </a:pPr>
            <a:r>
              <a:rPr lang="ko-KR" altLang="en-US" b="1" dirty="0">
                <a:cs typeface="Times New Roman" panose="02020603050405020304" pitchFamily="18" charset="0"/>
              </a:rPr>
              <a:t>확인</a:t>
            </a:r>
            <a:r>
              <a:rPr lang="ko-KR" altLang="ko-KR" b="1" dirty="0">
                <a:cs typeface="Times New Roman" panose="02020603050405020304" pitchFamily="18" charset="0"/>
              </a:rPr>
              <a:t> </a:t>
            </a:r>
            <a:r>
              <a:rPr lang="ko-KR" altLang="en-US" b="1" dirty="0">
                <a:cs typeface="Times New Roman" panose="02020603050405020304" pitchFamily="18" charset="0"/>
              </a:rPr>
              <a:t>□</a:t>
            </a:r>
            <a:r>
              <a:rPr lang="en-US" altLang="ko-KR" b="1" dirty="0">
                <a:cs typeface="Times New Roman" panose="02020603050405020304" pitchFamily="18" charset="0"/>
              </a:rPr>
              <a:t> </a:t>
            </a:r>
            <a:r>
              <a:rPr lang="ko-KR" altLang="en-US" b="1" dirty="0">
                <a:cs typeface="Times New Roman" panose="02020603050405020304" pitchFamily="18" charset="0"/>
              </a:rPr>
              <a:t>확인</a:t>
            </a:r>
            <a:r>
              <a:rPr lang="ko-KR" altLang="ko-KR" b="1" dirty="0">
                <a:cs typeface="Times New Roman" panose="02020603050405020304" pitchFamily="18" charset="0"/>
              </a:rPr>
              <a:t>하지 않음 </a:t>
            </a:r>
            <a:r>
              <a:rPr lang="ko-KR" altLang="en-US" b="1" dirty="0">
                <a:cs typeface="Times New Roman" panose="02020603050405020304" pitchFamily="18" charset="0"/>
              </a:rPr>
              <a:t>□</a:t>
            </a:r>
            <a:br>
              <a:rPr lang="en-US" altLang="ko-KR" b="1" dirty="0">
                <a:cs typeface="Times New Roman" panose="02020603050405020304" pitchFamily="18" charset="0"/>
              </a:rPr>
            </a:br>
            <a:r>
              <a:rPr lang="en-US" altLang="ko-KR" b="1" dirty="0">
                <a:cs typeface="Times New Roman" panose="02020603050405020304" pitchFamily="18" charset="0"/>
              </a:rPr>
              <a:t>2019</a:t>
            </a:r>
            <a:r>
              <a:rPr lang="ko-KR" altLang="ko-KR" b="1" dirty="0">
                <a:cs typeface="Times New Roman" panose="02020603050405020304" pitchFamily="18" charset="0"/>
              </a:rPr>
              <a:t>년  </a:t>
            </a:r>
            <a:r>
              <a:rPr lang="en-US" altLang="ko-KR" b="1" dirty="0">
                <a:cs typeface="Times New Roman" panose="02020603050405020304" pitchFamily="18" charset="0"/>
              </a:rPr>
              <a:t> </a:t>
            </a:r>
            <a:r>
              <a:rPr lang="ko-KR" altLang="ko-KR" b="1" dirty="0">
                <a:cs typeface="Times New Roman" panose="02020603050405020304" pitchFamily="18" charset="0"/>
              </a:rPr>
              <a:t>월 </a:t>
            </a:r>
            <a:r>
              <a:rPr lang="en-US" altLang="ko-KR" b="1" dirty="0">
                <a:cs typeface="Times New Roman" panose="02020603050405020304" pitchFamily="18" charset="0"/>
              </a:rPr>
              <a:t> </a:t>
            </a:r>
            <a:r>
              <a:rPr lang="ko-KR" altLang="ko-KR" b="1" dirty="0">
                <a:cs typeface="Times New Roman" panose="02020603050405020304" pitchFamily="18" charset="0"/>
              </a:rPr>
              <a:t> 일</a:t>
            </a:r>
            <a:br>
              <a:rPr lang="en-US" altLang="ko-KR" b="1" dirty="0">
                <a:cs typeface="Times New Roman" panose="02020603050405020304" pitchFamily="18" charset="0"/>
              </a:rPr>
            </a:br>
            <a:r>
              <a:rPr lang="ko-KR" altLang="ko-KR" b="1" dirty="0">
                <a:cs typeface="Times New Roman" panose="02020603050405020304" pitchFamily="18" charset="0"/>
              </a:rPr>
              <a:t>성명</a:t>
            </a:r>
            <a:r>
              <a:rPr lang="en-US" altLang="ko-KR" b="1" dirty="0">
                <a:cs typeface="Times New Roman" panose="02020603050405020304" pitchFamily="18" charset="0"/>
              </a:rPr>
              <a:t>:               (</a:t>
            </a:r>
            <a:r>
              <a:rPr lang="ko-KR" altLang="ko-KR" b="1" dirty="0">
                <a:cs typeface="Times New Roman" panose="02020603050405020304" pitchFamily="18" charset="0"/>
              </a:rPr>
              <a:t>서명</a:t>
            </a:r>
            <a:r>
              <a:rPr lang="en-US" altLang="ko-KR" b="1" dirty="0">
                <a:cs typeface="Times New Roman" panose="02020603050405020304" pitchFamily="18" charset="0"/>
              </a:rPr>
              <a:t>)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129864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4181" y="0"/>
            <a:ext cx="9144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/>
          <p:cNvSpPr/>
          <p:nvPr/>
        </p:nvSpPr>
        <p:spPr>
          <a:xfrm>
            <a:off x="0" y="0"/>
            <a:ext cx="9144000" cy="558800"/>
          </a:xfrm>
          <a:prstGeom prst="rect">
            <a:avLst/>
          </a:prstGeom>
          <a:solidFill>
            <a:srgbClr val="012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Box 2"/>
          <p:cNvSpPr txBox="1"/>
          <p:nvPr/>
        </p:nvSpPr>
        <p:spPr>
          <a:xfrm>
            <a:off x="263683" y="110123"/>
            <a:ext cx="28328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solidFill>
                  <a:schemeClr val="bg1"/>
                </a:solidFill>
              </a:rPr>
              <a:t>개인정보 수집</a:t>
            </a:r>
            <a:r>
              <a:rPr lang="en-US" altLang="ko-KR" sz="1600" b="1" dirty="0">
                <a:solidFill>
                  <a:schemeClr val="bg1"/>
                </a:solidFill>
              </a:rPr>
              <a:t> </a:t>
            </a:r>
            <a:r>
              <a:rPr lang="ko-KR" altLang="en-US" sz="1600" b="1" dirty="0">
                <a:solidFill>
                  <a:schemeClr val="bg1"/>
                </a:solidFill>
              </a:rPr>
              <a:t>및 이용 동의서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157795" y="653534"/>
            <a:ext cx="8775812" cy="90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o-KR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다음 페이지부터 이어지는 「개인정보 수집 및 이용안내」</a:t>
            </a:r>
            <a:r>
              <a:rPr lang="ko-KR" altLang="ko-KR" sz="10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를</a:t>
            </a:r>
            <a:r>
              <a:rPr lang="ko-KR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꼼꼼히 읽은 후</a:t>
            </a:r>
            <a: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</a:t>
            </a:r>
            <a:b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(1) </a:t>
            </a:r>
            <a:r>
              <a:rPr lang="ko-KR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본 페이지를 인쇄하여</a:t>
            </a:r>
            <a:b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(2) </a:t>
            </a:r>
            <a:r>
              <a:rPr lang="ko-KR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하단의 「개인정보 수집 및 이용에 대한 동의여부」에 </a:t>
            </a:r>
            <a:r>
              <a:rPr lang="ko-KR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수기로 </a:t>
            </a:r>
            <a:r>
              <a:rPr lang="ko-KR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체크 및 서명하고</a:t>
            </a:r>
            <a:b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(3) </a:t>
            </a:r>
            <a:r>
              <a:rPr lang="ko-KR" altLang="en-US" sz="10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인쇄본을</a:t>
            </a:r>
            <a:r>
              <a:rPr lang="ko-KR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사진</a:t>
            </a:r>
            <a: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(jpg)</a:t>
            </a:r>
            <a:r>
              <a:rPr lang="ko-KR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으로 찍거나 스캔</a:t>
            </a:r>
            <a: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(PDF)</a:t>
            </a:r>
            <a:r>
              <a:rPr lang="ko-KR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하여</a:t>
            </a:r>
            <a: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b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(4) </a:t>
            </a:r>
            <a:r>
              <a:rPr lang="ko-KR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지원서 제출 시 </a:t>
            </a:r>
            <a:r>
              <a:rPr lang="ko-KR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삽입</a:t>
            </a:r>
            <a:r>
              <a:rPr lang="ko-KR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해주시기 바랍니다</a:t>
            </a:r>
            <a:r>
              <a: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263683" y="2395242"/>
            <a:ext cx="8613280" cy="39084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/>
        </p:nvSpPr>
        <p:spPr>
          <a:xfrm>
            <a:off x="4163352" y="4820411"/>
            <a:ext cx="4572000" cy="13388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50000"/>
              </a:lnSpc>
            </a:pPr>
            <a:r>
              <a:rPr lang="ko-KR" altLang="ko-KR" b="1" dirty="0">
                <a:cs typeface="Times New Roman" panose="02020603050405020304" pitchFamily="18" charset="0"/>
              </a:rPr>
              <a:t>동의 </a:t>
            </a:r>
            <a:r>
              <a:rPr lang="ko-KR" altLang="en-US" b="1" dirty="0">
                <a:cs typeface="Times New Roman" panose="02020603050405020304" pitchFamily="18" charset="0"/>
              </a:rPr>
              <a:t>□</a:t>
            </a:r>
            <a:r>
              <a:rPr lang="en-US" altLang="ko-KR" b="1" dirty="0">
                <a:cs typeface="Times New Roman" panose="02020603050405020304" pitchFamily="18" charset="0"/>
              </a:rPr>
              <a:t> </a:t>
            </a:r>
            <a:r>
              <a:rPr lang="ko-KR" altLang="ko-KR" b="1" dirty="0">
                <a:cs typeface="Times New Roman" panose="02020603050405020304" pitchFamily="18" charset="0"/>
              </a:rPr>
              <a:t>동의하지 않음 </a:t>
            </a:r>
            <a:r>
              <a:rPr lang="ko-KR" altLang="en-US" b="1" dirty="0">
                <a:cs typeface="Times New Roman" panose="02020603050405020304" pitchFamily="18" charset="0"/>
              </a:rPr>
              <a:t>□</a:t>
            </a:r>
            <a:br>
              <a:rPr lang="en-US" altLang="ko-KR" b="1" dirty="0">
                <a:cs typeface="Times New Roman" panose="02020603050405020304" pitchFamily="18" charset="0"/>
              </a:rPr>
            </a:br>
            <a:r>
              <a:rPr lang="en-US" altLang="ko-KR" b="1" dirty="0">
                <a:cs typeface="Times New Roman" panose="02020603050405020304" pitchFamily="18" charset="0"/>
              </a:rPr>
              <a:t>2019</a:t>
            </a:r>
            <a:r>
              <a:rPr lang="ko-KR" altLang="ko-KR" b="1" dirty="0">
                <a:cs typeface="Times New Roman" panose="02020603050405020304" pitchFamily="18" charset="0"/>
              </a:rPr>
              <a:t>년  </a:t>
            </a:r>
            <a:r>
              <a:rPr lang="en-US" altLang="ko-KR" b="1" dirty="0">
                <a:cs typeface="Times New Roman" panose="02020603050405020304" pitchFamily="18" charset="0"/>
              </a:rPr>
              <a:t> </a:t>
            </a:r>
            <a:r>
              <a:rPr lang="ko-KR" altLang="ko-KR" b="1" dirty="0">
                <a:cs typeface="Times New Roman" panose="02020603050405020304" pitchFamily="18" charset="0"/>
              </a:rPr>
              <a:t>월 </a:t>
            </a:r>
            <a:r>
              <a:rPr lang="en-US" altLang="ko-KR" b="1" dirty="0">
                <a:cs typeface="Times New Roman" panose="02020603050405020304" pitchFamily="18" charset="0"/>
              </a:rPr>
              <a:t> </a:t>
            </a:r>
            <a:r>
              <a:rPr lang="ko-KR" altLang="ko-KR" b="1" dirty="0">
                <a:cs typeface="Times New Roman" panose="02020603050405020304" pitchFamily="18" charset="0"/>
              </a:rPr>
              <a:t> 일</a:t>
            </a:r>
            <a:br>
              <a:rPr lang="en-US" altLang="ko-KR" b="1" dirty="0">
                <a:cs typeface="Times New Roman" panose="02020603050405020304" pitchFamily="18" charset="0"/>
              </a:rPr>
            </a:br>
            <a:r>
              <a:rPr lang="ko-KR" altLang="ko-KR" b="1" dirty="0">
                <a:cs typeface="Times New Roman" panose="02020603050405020304" pitchFamily="18" charset="0"/>
              </a:rPr>
              <a:t>성명</a:t>
            </a:r>
            <a:r>
              <a:rPr lang="en-US" altLang="ko-KR" b="1" dirty="0">
                <a:cs typeface="Times New Roman" panose="02020603050405020304" pitchFamily="18" charset="0"/>
              </a:rPr>
              <a:t>:               (</a:t>
            </a:r>
            <a:r>
              <a:rPr lang="ko-KR" altLang="ko-KR" b="1" dirty="0">
                <a:cs typeface="Times New Roman" panose="02020603050405020304" pitchFamily="18" charset="0"/>
              </a:rPr>
              <a:t>서명</a:t>
            </a:r>
            <a:r>
              <a:rPr lang="en-US" altLang="ko-KR" b="1" dirty="0">
                <a:cs typeface="Times New Roman" panose="02020603050405020304" pitchFamily="18" charset="0"/>
              </a:rPr>
              <a:t>)</a:t>
            </a:r>
            <a:endParaRPr lang="ko-KR" altLang="en-US" dirty="0"/>
          </a:p>
        </p:txBody>
      </p:sp>
      <p:sp>
        <p:nvSpPr>
          <p:cNvPr id="10" name="직사각형 9"/>
          <p:cNvSpPr/>
          <p:nvPr/>
        </p:nvSpPr>
        <p:spPr>
          <a:xfrm>
            <a:off x="570488" y="2671239"/>
            <a:ext cx="8031345" cy="1959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ko-KR" altLang="en-US" b="1" kern="100" dirty="0">
                <a:latin typeface="맑은 고딕" panose="020B0503020000020004" pitchFamily="50" charset="-127"/>
                <a:cs typeface="Times New Roman" panose="02020603050405020304" pitchFamily="18" charset="0"/>
              </a:rPr>
              <a:t>「개인정보 수집 및 이용안내」</a:t>
            </a:r>
            <a:r>
              <a:rPr lang="ko-KR" altLang="en-US" b="1" kern="100" dirty="0" err="1">
                <a:latin typeface="맑은 고딕" panose="020B0503020000020004" pitchFamily="50" charset="-127"/>
                <a:cs typeface="Times New Roman" panose="02020603050405020304" pitchFamily="18" charset="0"/>
              </a:rPr>
              <a:t>를</a:t>
            </a:r>
            <a:r>
              <a:rPr lang="ko-KR" altLang="en-US" b="1" kern="100" dirty="0">
                <a:latin typeface="맑은 고딕" panose="020B0503020000020004" pitchFamily="50" charset="-127"/>
                <a:cs typeface="Times New Roman" panose="02020603050405020304" pitchFamily="18" charset="0"/>
              </a:rPr>
              <a:t> 확인하였고</a:t>
            </a:r>
            <a:r>
              <a:rPr lang="en-US" altLang="ko-KR" b="1" kern="100" dirty="0">
                <a:latin typeface="맑은 고딕" panose="020B0503020000020004" pitchFamily="50" charset="-127"/>
                <a:cs typeface="Times New Roman" panose="02020603050405020304" pitchFamily="18" charset="0"/>
              </a:rPr>
              <a:t>, 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ko-KR" altLang="ko-KR" b="1" kern="100" dirty="0">
                <a:latin typeface="맑은 고딕" panose="020B0503020000020004" pitchFamily="50" charset="-127"/>
                <a:cs typeface="Times New Roman" panose="02020603050405020304" pitchFamily="18" charset="0"/>
              </a:rPr>
              <a:t>개인정보 수집 및 이용에 동의하십니까</a:t>
            </a:r>
            <a:r>
              <a:rPr lang="en-US" altLang="ko-KR" b="1" kern="100" dirty="0">
                <a:latin typeface="맑은 고딕" panose="020B0503020000020004" pitchFamily="50" charset="-127"/>
                <a:cs typeface="Times New Roman" panose="02020603050405020304" pitchFamily="18" charset="0"/>
              </a:rPr>
              <a:t>?</a:t>
            </a:r>
          </a:p>
          <a:p>
            <a:pPr lvl="0">
              <a:lnSpc>
                <a:spcPct val="150000"/>
              </a:lnSpc>
            </a:pPr>
            <a:endParaRPr lang="en-US" altLang="ko-KR" sz="1200" b="1" kern="100" dirty="0">
              <a:latin typeface="맑은 고딕" panose="020B0503020000020004" pitchFamily="50" charset="-127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ko-KR" sz="1200" b="1" kern="100" dirty="0">
                <a:latin typeface="맑은 고딕" panose="020B0503020000020004" pitchFamily="50" charset="-127"/>
                <a:cs typeface="Times New Roman" panose="02020603050405020304" pitchFamily="18" charset="0"/>
              </a:rPr>
              <a:t>※ </a:t>
            </a:r>
            <a:r>
              <a:rPr lang="ko-KR" altLang="ko-KR" sz="1200" b="1" kern="100" dirty="0">
                <a:latin typeface="맑은 고딕" panose="020B0503020000020004" pitchFamily="50" charset="-127"/>
                <a:cs typeface="Times New Roman" panose="02020603050405020304" pitchFamily="18" charset="0"/>
              </a:rPr>
              <a:t>동의하지 않는 경우</a:t>
            </a:r>
            <a:r>
              <a:rPr lang="en-US" altLang="ko-KR" sz="1200" b="1" kern="100" dirty="0">
                <a:latin typeface="맑은 고딕" panose="020B0503020000020004" pitchFamily="50" charset="-127"/>
                <a:cs typeface="Times New Roman" panose="02020603050405020304" pitchFamily="18" charset="0"/>
              </a:rPr>
              <a:t> 2019 H-Social Creator 5</a:t>
            </a:r>
            <a:r>
              <a:rPr lang="ko-KR" altLang="ko-KR" sz="1200" b="1" kern="100" dirty="0">
                <a:latin typeface="맑은 고딕" panose="020B0503020000020004" pitchFamily="50" charset="-127"/>
                <a:cs typeface="Times New Roman" panose="02020603050405020304" pitchFamily="18" charset="0"/>
              </a:rPr>
              <a:t>기 프로그램 지원신청과 선발에 </a:t>
            </a:r>
            <a:endParaRPr lang="en-US" altLang="ko-KR" sz="1200" b="1" kern="100" dirty="0">
              <a:latin typeface="맑은 고딕" panose="020B0503020000020004" pitchFamily="50" charset="-127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ko-KR" altLang="ko-KR" sz="1200" b="1" kern="100" dirty="0">
                <a:latin typeface="맑은 고딕" panose="020B0503020000020004" pitchFamily="50" charset="-127"/>
                <a:cs typeface="Times New Roman" panose="02020603050405020304" pitchFamily="18" charset="0"/>
              </a:rPr>
              <a:t>제한과 불이익이 </a:t>
            </a:r>
            <a:r>
              <a:rPr lang="en-US" altLang="ko-KR" sz="1200" b="1" kern="100" dirty="0">
                <a:latin typeface="맑은 고딕" panose="020B0503020000020004" pitchFamily="50" charset="-127"/>
                <a:cs typeface="Times New Roman" panose="02020603050405020304" pitchFamily="18" charset="0"/>
              </a:rPr>
              <a:t> </a:t>
            </a:r>
            <a:r>
              <a:rPr lang="ko-KR" altLang="ko-KR" sz="1200" b="1" kern="100" dirty="0">
                <a:latin typeface="맑은 고딕" panose="020B0503020000020004" pitchFamily="50" charset="-127"/>
                <a:cs typeface="Times New Roman" panose="02020603050405020304" pitchFamily="18" charset="0"/>
              </a:rPr>
              <a:t>발생할 수 있습니다</a:t>
            </a:r>
            <a:r>
              <a:rPr lang="en-US" altLang="ko-KR" sz="1200" b="1" kern="100" dirty="0">
                <a:latin typeface="맑은 고딕" panose="020B0503020000020004" pitchFamily="50" charset="-127"/>
                <a:cs typeface="Times New Roman" panose="02020603050405020304" pitchFamily="18" charset="0"/>
              </a:rPr>
              <a:t>. </a:t>
            </a:r>
            <a:endParaRPr lang="ko-KR" altLang="ko-KR" sz="1200" kern="100" dirty="0">
              <a:latin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95429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/>
          <p:cNvSpPr/>
          <p:nvPr/>
        </p:nvSpPr>
        <p:spPr>
          <a:xfrm>
            <a:off x="0" y="0"/>
            <a:ext cx="9144000" cy="558800"/>
          </a:xfrm>
          <a:prstGeom prst="rect">
            <a:avLst/>
          </a:prstGeom>
          <a:solidFill>
            <a:srgbClr val="012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Box 2"/>
          <p:cNvSpPr txBox="1"/>
          <p:nvPr/>
        </p:nvSpPr>
        <p:spPr>
          <a:xfrm>
            <a:off x="263683" y="110123"/>
            <a:ext cx="53319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solidFill>
                  <a:schemeClr val="bg1"/>
                </a:solidFill>
              </a:rPr>
              <a:t>개인정보 수집</a:t>
            </a:r>
            <a:r>
              <a:rPr lang="en-US" altLang="ko-KR" sz="1600" b="1" dirty="0">
                <a:solidFill>
                  <a:schemeClr val="bg1"/>
                </a:solidFill>
              </a:rPr>
              <a:t> </a:t>
            </a:r>
            <a:r>
              <a:rPr lang="ko-KR" altLang="en-US" sz="1600" b="1" dirty="0">
                <a:solidFill>
                  <a:schemeClr val="bg1"/>
                </a:solidFill>
              </a:rPr>
              <a:t>및 이용 동의서</a:t>
            </a:r>
            <a:r>
              <a:rPr lang="en-US" altLang="ko-KR" sz="1600" b="1" dirty="0">
                <a:solidFill>
                  <a:schemeClr val="bg1"/>
                </a:solidFill>
              </a:rPr>
              <a:t>_</a:t>
            </a:r>
            <a:r>
              <a:rPr lang="ko-KR" altLang="en-US" sz="1600" b="1" dirty="0">
                <a:solidFill>
                  <a:schemeClr val="bg1"/>
                </a:solidFill>
              </a:rPr>
              <a:t>개인정보 수집 및 이용안내</a:t>
            </a: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8395296"/>
              </p:ext>
            </p:extLst>
          </p:nvPr>
        </p:nvGraphicFramePr>
        <p:xfrm>
          <a:off x="263683" y="3319525"/>
          <a:ext cx="8621372" cy="23695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702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24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62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42947"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구분</a:t>
                      </a:r>
                      <a:endParaRPr lang="ko-KR" sz="100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수집항목</a:t>
                      </a:r>
                      <a:endParaRPr lang="ko-KR" sz="100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수집방법</a:t>
                      </a:r>
                      <a:endParaRPr lang="ko-KR" sz="100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8458"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프로그램 </a:t>
                      </a:r>
                      <a:endParaRPr lang="ko-KR" sz="100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latinLnBrk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신청 시</a:t>
                      </a:r>
                      <a:endParaRPr lang="ko-KR" sz="100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 latinLnBrk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프로그램 신청 시 지원자의 동의를 받아 수집한 개인정보</a:t>
                      </a:r>
                      <a:endParaRPr lang="ko-KR" sz="90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lvl="0" algn="l" latinLnBrk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 </a:t>
                      </a:r>
                      <a:r>
                        <a:rPr lang="en-US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: </a:t>
                      </a:r>
                      <a:r>
                        <a:rPr lang="ko-KR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이름</a:t>
                      </a:r>
                      <a:r>
                        <a:rPr lang="en-US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생년월일</a:t>
                      </a:r>
                      <a:r>
                        <a:rPr lang="en-US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성별</a:t>
                      </a:r>
                      <a:r>
                        <a:rPr lang="en-US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거주지</a:t>
                      </a:r>
                      <a:r>
                        <a:rPr lang="en-US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학교</a:t>
                      </a:r>
                      <a:r>
                        <a:rPr lang="en-US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전공</a:t>
                      </a:r>
                      <a:r>
                        <a:rPr lang="en-US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이수학기</a:t>
                      </a:r>
                      <a:r>
                        <a:rPr lang="en-US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2019</a:t>
                      </a:r>
                      <a:r>
                        <a:rPr lang="ko-KR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년 가을학기 휴학 예정여부</a:t>
                      </a:r>
                      <a:r>
                        <a:rPr lang="en-US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연락처</a:t>
                      </a:r>
                      <a:r>
                        <a:rPr lang="en-US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sz="900" kern="0" dirty="0" err="1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이메일</a:t>
                      </a:r>
                      <a:r>
                        <a:rPr lang="en-US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br>
                        <a:rPr lang="ko-KR" altLang="en-US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</a:br>
                      <a:r>
                        <a:rPr lang="ko-KR" altLang="en-US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 </a:t>
                      </a:r>
                      <a:r>
                        <a:rPr lang="ko-KR" altLang="en-US" sz="7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 </a:t>
                      </a:r>
                      <a:r>
                        <a:rPr lang="ko-KR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지원신청서 작성 내용</a:t>
                      </a:r>
                      <a:endParaRPr lang="ko-KR" sz="90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지원신청서</a:t>
                      </a:r>
                      <a:endParaRPr lang="ko-KR" sz="100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77945"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프로그램 진행 시</a:t>
                      </a:r>
                      <a:endParaRPr lang="ko-KR" sz="100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90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ko-KR" altLang="en-US" sz="90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프로그램 신청</a:t>
                      </a:r>
                      <a:r>
                        <a:rPr lang="ko-KR" altLang="en-US" sz="900" kern="100" baseline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 시 지원자의 동의를 받아 수집한 개인정보</a:t>
                      </a:r>
                      <a:endParaRPr lang="en-US" altLang="ko-KR" sz="900" kern="100" baseline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kern="100" baseline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ko-KR" sz="900" kern="100" baseline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en-US" altLang="ko-KR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ko-KR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이름</a:t>
                      </a:r>
                      <a:r>
                        <a:rPr lang="en-US" altLang="ko-KR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ko-KR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생년월일</a:t>
                      </a:r>
                      <a:r>
                        <a:rPr lang="en-US" altLang="ko-KR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ko-KR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성별</a:t>
                      </a:r>
                      <a:r>
                        <a:rPr lang="en-US" altLang="ko-KR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ko-KR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거주지</a:t>
                      </a:r>
                      <a:r>
                        <a:rPr lang="en-US" altLang="ko-KR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ko-KR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학교</a:t>
                      </a:r>
                      <a:r>
                        <a:rPr lang="en-US" altLang="ko-KR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ko-KR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전공</a:t>
                      </a:r>
                      <a:r>
                        <a:rPr lang="en-US" altLang="ko-KR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이수학기</a:t>
                      </a:r>
                      <a:r>
                        <a:rPr lang="en-US" altLang="ko-KR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2019</a:t>
                      </a:r>
                      <a:r>
                        <a:rPr lang="ko-KR" altLang="ko-KR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년 가을학기 휴학 예정여부</a:t>
                      </a:r>
                      <a:r>
                        <a:rPr lang="en-US" altLang="ko-KR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ko-KR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연락처</a:t>
                      </a:r>
                      <a:r>
                        <a:rPr lang="en-US" altLang="ko-KR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ko-KR" sz="900" kern="0" dirty="0" err="1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이메일</a:t>
                      </a:r>
                      <a:r>
                        <a:rPr lang="en-US" altLang="ko-KR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br>
                        <a:rPr lang="ko-KR" altLang="en-US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</a:br>
                      <a:r>
                        <a:rPr lang="ko-KR" altLang="en-US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7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 </a:t>
                      </a:r>
                      <a:r>
                        <a:rPr lang="ko-KR" altLang="en-US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ko-KR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지원신청서 작성 내용</a:t>
                      </a:r>
                      <a:endParaRPr lang="ko-KR" altLang="ko-KR" sz="90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l" latinLnBrk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90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ko-KR" altLang="en-US" sz="90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프로그램 진행 시 활동 사진</a:t>
                      </a:r>
                      <a:endParaRPr lang="ko-KR" sz="90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지원신청서</a:t>
                      </a:r>
                      <a:r>
                        <a:rPr lang="en-US" altLang="ko-KR" sz="100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</a:p>
                    <a:p>
                      <a:pPr algn="ctr" latinLnBrk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활동 사진</a:t>
                      </a:r>
                      <a:endParaRPr lang="ko-KR" sz="100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0186"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프로그램 종료 후</a:t>
                      </a:r>
                      <a:endParaRPr lang="ko-KR" sz="100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latinLnBrk="0">
                        <a:lnSpc>
                          <a:spcPct val="100000"/>
                        </a:lnSpc>
                        <a:spcAft>
                          <a:spcPts val="1000"/>
                        </a:spcAft>
                        <a:buFontTx/>
                        <a:buNone/>
                      </a:pPr>
                      <a:r>
                        <a:rPr lang="en-US" altLang="ko-KR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-</a:t>
                      </a:r>
                      <a:r>
                        <a:rPr lang="ko-KR" altLang="en-US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 </a:t>
                      </a:r>
                      <a:r>
                        <a:rPr lang="ko-KR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프로그램 종료 후 활동 기록 정리를 위해 수집한 개인정보프로그램 활동 소감</a:t>
                      </a:r>
                      <a:r>
                        <a:rPr lang="en-US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, </a:t>
                      </a:r>
                      <a:r>
                        <a:rPr lang="ko-KR" sz="9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프로그램 활동 사진</a:t>
                      </a:r>
                      <a:endParaRPr lang="ko-KR" sz="90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ko-KR" sz="1000" kern="0" dirty="0" err="1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소감문</a:t>
                      </a:r>
                      <a:r>
                        <a:rPr lang="en-US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,</a:t>
                      </a:r>
                      <a:endParaRPr lang="ko-KR" sz="100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latinLnBrk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활동 사진</a:t>
                      </a:r>
                      <a:endParaRPr lang="ko-KR" sz="100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80282" y="774915"/>
            <a:ext cx="8845691" cy="2400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sz="1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굴림" panose="020B0600000101010101" pitchFamily="50" charset="-127"/>
              </a:rPr>
              <a:t>개인정보 처리방침</a:t>
            </a:r>
            <a:endParaRPr kumimoji="0" lang="ko-KR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굴림" panose="020B0600000101010101" pitchFamily="50" charset="-127"/>
              </a:rPr>
              <a:t>주식회사 현대자동차와 사단법인 </a:t>
            </a:r>
            <a:r>
              <a:rPr kumimoji="0" lang="ko-KR" sz="1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굴림" panose="020B0600000101010101" pitchFamily="50" charset="-127"/>
              </a:rPr>
              <a:t>소시얼엔터프라이즈네트워크</a:t>
            </a:r>
            <a:r>
              <a:rPr kumimoji="0" lang="en-US" altLang="ko-KR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굴림" panose="020B0600000101010101" pitchFamily="50" charset="-127"/>
              </a:rPr>
              <a:t>(SEN), ㈜</a:t>
            </a:r>
            <a:r>
              <a:rPr kumimoji="0" lang="ko-KR" altLang="en-US" sz="1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굴림" panose="020B0600000101010101" pitchFamily="50" charset="-127"/>
              </a:rPr>
              <a:t>엠와이소셜컴퍼니</a:t>
            </a:r>
            <a:r>
              <a:rPr kumimoji="0" lang="en-US" altLang="ko-KR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굴림" panose="020B0600000101010101" pitchFamily="50" charset="-127"/>
              </a:rPr>
              <a:t>(MYSC)</a:t>
            </a:r>
            <a:r>
              <a:rPr kumimoji="0" lang="ko-KR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굴림" panose="020B0600000101010101" pitchFamily="50" charset="-127"/>
              </a:rPr>
              <a:t>에서 취급하는 모든 개인정보는 「개인정보보호법」 및 </a:t>
            </a:r>
            <a:endParaRPr kumimoji="0" lang="en-US" altLang="ko-KR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굴림" panose="020B0600000101010101" pitchFamily="50" charset="-127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굴림" panose="020B0600000101010101" pitchFamily="50" charset="-127"/>
              </a:rPr>
              <a:t>「정보통신망 이용촉진 및 정보보호 등에 관한 법률」등 관련 법령에 근거하여 이용자의 개인정보와 권익을 보호하고 관련 업무를 신속하고 원활하게 </a:t>
            </a:r>
            <a:endParaRPr kumimoji="0" lang="en-US" altLang="ko-KR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굴림" panose="020B0600000101010101" pitchFamily="50" charset="-127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굴림" panose="020B0600000101010101" pitchFamily="50" charset="-127"/>
              </a:rPr>
              <a:t>처리하기 위하여 개인정보처리방침을 두고 있으며 개정하는 경우 홈페이지를 통하여 공지할 것입니다</a:t>
            </a:r>
            <a:r>
              <a:rPr kumimoji="0" lang="en-US" altLang="ko-KR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굴림" panose="020B0600000101010101" pitchFamily="50" charset="-127"/>
              </a:rPr>
              <a:t>. </a:t>
            </a:r>
            <a:r>
              <a:rPr kumimoji="0" lang="ko-KR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굴림" panose="020B0600000101010101" pitchFamily="50" charset="-127"/>
              </a:rPr>
              <a:t>기관의 개인정보처리방침은 별도의 설명이 </a:t>
            </a:r>
            <a:endParaRPr kumimoji="0" lang="en-US" altLang="ko-KR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굴림" panose="020B0600000101010101" pitchFamily="50" charset="-127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굴림" panose="020B0600000101010101" pitchFamily="50" charset="-127"/>
              </a:rPr>
              <a:t>없는 한 기관의 모든 온</a:t>
            </a:r>
            <a:r>
              <a:rPr kumimoji="0" lang="en-US" altLang="ko-KR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굴림" panose="020B0600000101010101" pitchFamily="50" charset="-127"/>
              </a:rPr>
              <a:t>·</a:t>
            </a:r>
            <a:r>
              <a:rPr kumimoji="0" lang="ko-KR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굴림" panose="020B0600000101010101" pitchFamily="50" charset="-127"/>
              </a:rPr>
              <a:t>오프라인 업무 시스템에 적용됨을 알려드립니다</a:t>
            </a:r>
            <a:r>
              <a:rPr kumimoji="0" lang="en-US" altLang="ko-KR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굴림" panose="020B0600000101010101" pitchFamily="50" charset="-127"/>
              </a:rPr>
              <a:t>. </a:t>
            </a:r>
            <a:endParaRPr kumimoji="0" lang="en-US" altLang="ko-KR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ko-KR" sz="10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+mn-ea"/>
              <a:cs typeface="굴림" panose="020B0600000101010101" pitchFamily="50" charset="-127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en-US" sz="1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굴림" panose="020B0600000101010101" pitchFamily="50" charset="-127"/>
              </a:rPr>
              <a:t>기관의 개인정보 처리방침 내용은 다음과 같습니다</a:t>
            </a:r>
            <a:r>
              <a:rPr kumimoji="0" lang="en-US" altLang="ko-KR" sz="1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굴림" panose="020B0600000101010101" pitchFamily="50" charset="-127"/>
              </a:rPr>
              <a:t>.</a:t>
            </a:r>
            <a:endParaRPr kumimoji="0" lang="en-US" altLang="ko-KR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ko-KR" sz="10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+mn-ea"/>
              <a:cs typeface="굴림" panose="020B0600000101010101" pitchFamily="50" charset="-127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en-US" sz="1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굴림" panose="020B0600000101010101" pitchFamily="50" charset="-127"/>
              </a:rPr>
              <a:t>제</a:t>
            </a:r>
            <a:r>
              <a:rPr kumimoji="0" lang="en-US" altLang="ko-KR" sz="1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굴림" panose="020B0600000101010101" pitchFamily="50" charset="-127"/>
              </a:rPr>
              <a:t>1</a:t>
            </a:r>
            <a:r>
              <a:rPr kumimoji="0" lang="ko-KR" altLang="en-US" sz="1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굴림" panose="020B0600000101010101" pitchFamily="50" charset="-127"/>
              </a:rPr>
              <a:t>조</a:t>
            </a:r>
            <a:r>
              <a:rPr kumimoji="0" lang="en-US" altLang="ko-KR" sz="1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굴림" panose="020B0600000101010101" pitchFamily="50" charset="-127"/>
              </a:rPr>
              <a:t>(</a:t>
            </a:r>
            <a:r>
              <a:rPr kumimoji="0" lang="ko-KR" altLang="en-US" sz="1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굴림" panose="020B0600000101010101" pitchFamily="50" charset="-127"/>
              </a:rPr>
              <a:t>개인정보의 수집 및 이용 목적</a:t>
            </a:r>
            <a:r>
              <a:rPr kumimoji="0" lang="en-US" altLang="ko-KR" sz="1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굴림" panose="020B0600000101010101" pitchFamily="50" charset="-127"/>
              </a:rPr>
              <a:t>)</a:t>
            </a:r>
            <a:endParaRPr kumimoji="0" lang="en-US" altLang="ko-KR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</a:endParaRPr>
          </a:p>
          <a:p>
            <a:pPr lvl="0" eaLnBrk="0" fontAlgn="base" latinLnBrk="0" hangingPunct="0">
              <a:spcBef>
                <a:spcPct val="0"/>
              </a:spcBef>
              <a:spcAft>
                <a:spcPct val="0"/>
              </a:spcAft>
            </a:pPr>
            <a:r>
              <a:rPr kumimoji="0" lang="ko-KR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굴림" panose="020B0600000101010101" pitchFamily="50" charset="-127"/>
              </a:rPr>
              <a:t>기관은 ‘</a:t>
            </a:r>
            <a:r>
              <a:rPr kumimoji="0" lang="en-US" altLang="ko-KR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굴림" panose="020B0600000101010101" pitchFamily="50" charset="-127"/>
              </a:rPr>
              <a:t>2019 </a:t>
            </a:r>
            <a:r>
              <a:rPr lang="en-US" altLang="ko-KR" sz="1000" dirty="0">
                <a:latin typeface="+mn-ea"/>
                <a:cs typeface="굴림" panose="020B0600000101010101" pitchFamily="50" charset="-127"/>
              </a:rPr>
              <a:t>H-Social Creator 5</a:t>
            </a:r>
            <a:r>
              <a:rPr lang="ko-KR" altLang="en-US" sz="1000" dirty="0">
                <a:latin typeface="+mn-ea"/>
                <a:cs typeface="굴림" panose="020B0600000101010101" pitchFamily="50" charset="-127"/>
              </a:rPr>
              <a:t>기 </a:t>
            </a:r>
            <a:r>
              <a:rPr kumimoji="0" lang="ko-KR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굴림" panose="020B0600000101010101" pitchFamily="50" charset="-127"/>
              </a:rPr>
              <a:t>프로그램 운영</a:t>
            </a:r>
            <a:r>
              <a:rPr kumimoji="0" lang="en-US" altLang="ko-KR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굴림" panose="020B0600000101010101" pitchFamily="50" charset="-127"/>
              </a:rPr>
              <a:t>(</a:t>
            </a:r>
            <a:r>
              <a:rPr kumimoji="0" lang="ko-KR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굴림" panose="020B0600000101010101" pitchFamily="50" charset="-127"/>
              </a:rPr>
              <a:t>선발</a:t>
            </a:r>
            <a:r>
              <a:rPr kumimoji="0" lang="en-US" altLang="ko-KR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굴림" panose="020B0600000101010101" pitchFamily="50" charset="-127"/>
              </a:rPr>
              <a:t>, </a:t>
            </a:r>
            <a:r>
              <a:rPr kumimoji="0" lang="ko-KR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굴림" panose="020B0600000101010101" pitchFamily="50" charset="-127"/>
              </a:rPr>
              <a:t>본인확인</a:t>
            </a:r>
            <a:r>
              <a:rPr kumimoji="0" lang="en-US" altLang="ko-KR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굴림" panose="020B0600000101010101" pitchFamily="50" charset="-127"/>
              </a:rPr>
              <a:t>, </a:t>
            </a:r>
            <a:r>
              <a:rPr kumimoji="0" lang="ko-KR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굴림" panose="020B0600000101010101" pitchFamily="50" charset="-127"/>
              </a:rPr>
              <a:t>활동지원</a:t>
            </a:r>
            <a:r>
              <a:rPr kumimoji="0" lang="en-US" altLang="ko-KR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굴림" panose="020B0600000101010101" pitchFamily="50" charset="-127"/>
              </a:rPr>
              <a:t>, </a:t>
            </a:r>
            <a:r>
              <a:rPr kumimoji="0" lang="ko-KR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굴림" panose="020B0600000101010101" pitchFamily="50" charset="-127"/>
              </a:rPr>
              <a:t>수료증발급 등</a:t>
            </a:r>
            <a:r>
              <a:rPr kumimoji="0" lang="en-US" altLang="ko-KR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굴림" panose="020B0600000101010101" pitchFamily="50" charset="-127"/>
              </a:rPr>
              <a:t>)</a:t>
            </a:r>
            <a:r>
              <a:rPr kumimoji="0" lang="ko-KR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굴림" panose="020B0600000101010101" pitchFamily="50" charset="-127"/>
              </a:rPr>
              <a:t>을 목적으로 개인정보를 </a:t>
            </a:r>
            <a:endParaRPr kumimoji="0" lang="en-US" altLang="ko-KR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굴림" panose="020B0600000101010101" pitchFamily="50" charset="-127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굴림" panose="020B0600000101010101" pitchFamily="50" charset="-127"/>
              </a:rPr>
              <a:t>수집합니다</a:t>
            </a:r>
            <a:r>
              <a:rPr kumimoji="0" lang="en-US" altLang="ko-KR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굴림" panose="020B0600000101010101" pitchFamily="50" charset="-127"/>
              </a:rPr>
              <a:t>. </a:t>
            </a:r>
            <a:r>
              <a:rPr kumimoji="0" lang="ko-KR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굴림" panose="020B0600000101010101" pitchFamily="50" charset="-127"/>
              </a:rPr>
              <a:t>수집한 개인정보는 목적 이외의 용도로는 사용되지 않으며</a:t>
            </a:r>
            <a:r>
              <a:rPr kumimoji="0" lang="en-US" altLang="ko-KR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굴림" panose="020B0600000101010101" pitchFamily="50" charset="-127"/>
              </a:rPr>
              <a:t>, </a:t>
            </a:r>
            <a:r>
              <a:rPr kumimoji="0" lang="ko-KR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굴림" panose="020B0600000101010101" pitchFamily="50" charset="-127"/>
              </a:rPr>
              <a:t>이용 목적이 변경되는 경우에는 관련 법률에 따라서 별도의 동의를 받는 등 </a:t>
            </a:r>
            <a:endParaRPr kumimoji="0" lang="en-US" altLang="ko-KR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굴림" panose="020B0600000101010101" pitchFamily="50" charset="-127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굴림" panose="020B0600000101010101" pitchFamily="50" charset="-127"/>
              </a:rPr>
              <a:t>필요한 조치를 이행 할 예정입니다</a:t>
            </a:r>
            <a:r>
              <a:rPr kumimoji="0" lang="en-US" altLang="ko-KR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굴림" panose="020B0600000101010101" pitchFamily="50" charset="-127"/>
              </a:rPr>
              <a:t>. </a:t>
            </a:r>
            <a:endParaRPr kumimoji="0" lang="en-US" altLang="ko-KR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ko-KR" sz="10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+mn-ea"/>
              <a:cs typeface="굴림" panose="020B0600000101010101" pitchFamily="50" charset="-127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en-US" sz="1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굴림" panose="020B0600000101010101" pitchFamily="50" charset="-127"/>
              </a:rPr>
              <a:t>제</a:t>
            </a:r>
            <a:r>
              <a:rPr kumimoji="0" lang="en-US" altLang="ko-KR" sz="1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굴림" panose="020B0600000101010101" pitchFamily="50" charset="-127"/>
              </a:rPr>
              <a:t>2</a:t>
            </a:r>
            <a:r>
              <a:rPr kumimoji="0" lang="ko-KR" altLang="en-US" sz="1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굴림" panose="020B0600000101010101" pitchFamily="50" charset="-127"/>
              </a:rPr>
              <a:t>조</a:t>
            </a:r>
            <a:r>
              <a:rPr kumimoji="0" lang="en-US" altLang="ko-KR" sz="1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굴림" panose="020B0600000101010101" pitchFamily="50" charset="-127"/>
              </a:rPr>
              <a:t>(</a:t>
            </a:r>
            <a:r>
              <a:rPr kumimoji="0" lang="ko-KR" altLang="en-US" sz="1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굴림" panose="020B0600000101010101" pitchFamily="50" charset="-127"/>
              </a:rPr>
              <a:t>수집하는 개인정보의 항목 및 수집 방법</a:t>
            </a:r>
            <a:r>
              <a:rPr kumimoji="0" lang="en-US" altLang="ko-KR" sz="1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굴림" panose="020B0600000101010101" pitchFamily="50" charset="-127"/>
              </a:rPr>
              <a:t>)</a:t>
            </a:r>
            <a:endParaRPr kumimoji="0" lang="en-US" altLang="ko-KR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굴림" panose="020B0600000101010101" pitchFamily="50" charset="-127"/>
              </a:rPr>
              <a:t>기관에서 수집하는 개인정보의 항목 및 수집 방법은 다음과 같습니다</a:t>
            </a:r>
            <a:r>
              <a:rPr kumimoji="0" lang="en-US" altLang="ko-KR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굴림" panose="020B0600000101010101" pitchFamily="50" charset="-127"/>
              </a:rPr>
              <a:t>. </a:t>
            </a:r>
            <a:endParaRPr kumimoji="0" lang="en-US" altLang="ko-KR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263683" y="5984363"/>
            <a:ext cx="72491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latinLnBrk="0" hangingPunct="0">
              <a:spcBef>
                <a:spcPct val="0"/>
              </a:spcBef>
              <a:spcAft>
                <a:spcPct val="0"/>
              </a:spcAft>
            </a:pPr>
            <a:r>
              <a:rPr kumimoji="0" lang="ko-KR" altLang="en-US" sz="10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굴림" panose="020B0600000101010101" pitchFamily="50" charset="-127"/>
              </a:rPr>
              <a:t>지원자는 기관의 개인정보의 수집 </a:t>
            </a:r>
            <a:r>
              <a:rPr kumimoji="0" lang="en-US" altLang="ko-KR" sz="10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굴림" panose="020B0600000101010101" pitchFamily="50" charset="-127"/>
              </a:rPr>
              <a:t>· </a:t>
            </a:r>
            <a:r>
              <a:rPr kumimoji="0" lang="ko-KR" altLang="en-US" sz="10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굴림" panose="020B0600000101010101" pitchFamily="50" charset="-127"/>
              </a:rPr>
              <a:t>이용에 대한 동의를 거부할 권리가 있습니다</a:t>
            </a:r>
            <a:r>
              <a:rPr kumimoji="0" lang="en-US" altLang="ko-KR" sz="10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굴림" panose="020B0600000101010101" pitchFamily="50" charset="-127"/>
              </a:rPr>
              <a:t>. </a:t>
            </a:r>
            <a:r>
              <a:rPr kumimoji="0" lang="ko-KR" altLang="en-US" sz="10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굴림" panose="020B0600000101010101" pitchFamily="50" charset="-127"/>
              </a:rPr>
              <a:t>그러나 수집 </a:t>
            </a:r>
            <a:r>
              <a:rPr kumimoji="0" lang="en-US" altLang="ko-KR" sz="10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굴림" panose="020B0600000101010101" pitchFamily="50" charset="-127"/>
              </a:rPr>
              <a:t>· </a:t>
            </a:r>
            <a:r>
              <a:rPr kumimoji="0" lang="ko-KR" altLang="en-US" sz="10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굴림" panose="020B0600000101010101" pitchFamily="50" charset="-127"/>
              </a:rPr>
              <a:t>이용에 동의하지 않는 경우 </a:t>
            </a:r>
          </a:p>
          <a:p>
            <a:pPr lvl="0" eaLnBrk="0" fontAlgn="base" latinLnBrk="0" hangingPunct="0">
              <a:spcBef>
                <a:spcPct val="0"/>
              </a:spcBef>
              <a:spcAft>
                <a:spcPct val="0"/>
              </a:spcAft>
            </a:pPr>
            <a:r>
              <a:rPr lang="en-US" altLang="ko-KR" sz="1000" dirty="0">
                <a:solidFill>
                  <a:srgbClr val="000000"/>
                </a:solidFill>
                <a:latin typeface="+mn-ea"/>
                <a:cs typeface="굴림" panose="020B0600000101010101" pitchFamily="50" charset="-127"/>
              </a:rPr>
              <a:t>H-Social Creator 5</a:t>
            </a:r>
            <a:r>
              <a:rPr lang="ko-KR" altLang="en-US" sz="1000" dirty="0">
                <a:solidFill>
                  <a:srgbClr val="000000"/>
                </a:solidFill>
                <a:latin typeface="+mn-ea"/>
                <a:cs typeface="굴림" panose="020B0600000101010101" pitchFamily="50" charset="-127"/>
              </a:rPr>
              <a:t>기 프로그램 </a:t>
            </a:r>
            <a:r>
              <a:rPr kumimoji="0" lang="ko-KR" altLang="en-US" sz="10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굴림" panose="020B0600000101010101" pitchFamily="50" charset="-127"/>
              </a:rPr>
              <a:t>지원신청과 선발에 제한과 불이익이 발생할 수 있습니다</a:t>
            </a:r>
            <a:r>
              <a:rPr kumimoji="0" lang="en-US" altLang="ko-KR" sz="10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굴림" panose="020B0600000101010101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331679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/>
          <p:cNvSpPr/>
          <p:nvPr/>
        </p:nvSpPr>
        <p:spPr>
          <a:xfrm>
            <a:off x="0" y="0"/>
            <a:ext cx="9144000" cy="558800"/>
          </a:xfrm>
          <a:prstGeom prst="rect">
            <a:avLst/>
          </a:prstGeom>
          <a:solidFill>
            <a:srgbClr val="012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Box 2"/>
          <p:cNvSpPr txBox="1"/>
          <p:nvPr/>
        </p:nvSpPr>
        <p:spPr>
          <a:xfrm>
            <a:off x="263683" y="110123"/>
            <a:ext cx="53319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solidFill>
                  <a:schemeClr val="bg1"/>
                </a:solidFill>
              </a:rPr>
              <a:t>개인정보 수집</a:t>
            </a:r>
            <a:r>
              <a:rPr lang="en-US" altLang="ko-KR" sz="1600" b="1" dirty="0">
                <a:solidFill>
                  <a:schemeClr val="bg1"/>
                </a:solidFill>
              </a:rPr>
              <a:t> </a:t>
            </a:r>
            <a:r>
              <a:rPr lang="ko-KR" altLang="en-US" sz="1600" b="1" dirty="0">
                <a:solidFill>
                  <a:schemeClr val="bg1"/>
                </a:solidFill>
              </a:rPr>
              <a:t>및 이용 동의서</a:t>
            </a:r>
            <a:r>
              <a:rPr lang="en-US" altLang="ko-KR" sz="1600" b="1" dirty="0">
                <a:solidFill>
                  <a:schemeClr val="bg1"/>
                </a:solidFill>
              </a:rPr>
              <a:t>_</a:t>
            </a:r>
            <a:r>
              <a:rPr lang="ko-KR" altLang="en-US" sz="1600" b="1" dirty="0">
                <a:solidFill>
                  <a:schemeClr val="bg1"/>
                </a:solidFill>
              </a:rPr>
              <a:t>개인정보 수집 및 이용안내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182365" y="653534"/>
            <a:ext cx="8779270" cy="738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ko-KR" altLang="ko-KR" sz="1000" b="1" kern="0" dirty="0">
                <a:latin typeface="+mn-ea"/>
                <a:cs typeface="굴림" panose="020B0600000101010101" pitchFamily="50" charset="-127"/>
              </a:rPr>
              <a:t> 제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3</a:t>
            </a:r>
            <a:r>
              <a:rPr lang="ko-KR" altLang="ko-KR" sz="1000" b="1" kern="0" dirty="0">
                <a:latin typeface="+mn-ea"/>
                <a:cs typeface="굴림" panose="020B0600000101010101" pitchFamily="50" charset="-127"/>
              </a:rPr>
              <a:t>조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(</a:t>
            </a:r>
            <a:r>
              <a:rPr lang="ko-KR" altLang="ko-KR" sz="1000" b="1" kern="0" dirty="0">
                <a:latin typeface="+mn-ea"/>
                <a:cs typeface="굴림" panose="020B0600000101010101" pitchFamily="50" charset="-127"/>
              </a:rPr>
              <a:t>개인정보의 보유 및 이용 기간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)</a:t>
            </a:r>
            <a:endParaRPr lang="ko-KR" altLang="ko-KR" sz="1000" b="1" kern="0" dirty="0">
              <a:latin typeface="+mn-ea"/>
              <a:cs typeface="굴림" panose="020B0600000101010101" pitchFamily="50" charset="-127"/>
            </a:endParaRPr>
          </a:p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기관은 개인정보 수집 시에 동의 받은 보유 이용기간 내에서 개인정보를 처리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 ·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보유합니다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.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아래의 이용기간에도 불구하고 계속 보유하여야 할 필요가 있을 경우에는 이용자의 동의를 받겠습니다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.</a:t>
            </a:r>
            <a:endParaRPr lang="ko-KR" altLang="ko-KR" sz="1000" kern="0" dirty="0">
              <a:latin typeface="+mn-ea"/>
              <a:cs typeface="굴림" panose="020B0600000101010101" pitchFamily="50" charset="-127"/>
            </a:endParaRPr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/>
          </p:nvPr>
        </p:nvGraphicFramePr>
        <p:xfrm>
          <a:off x="263682" y="1485028"/>
          <a:ext cx="8661832" cy="17629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757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526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34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324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구분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보유항목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이용기간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989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프로그램 신청 시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- </a:t>
                      </a:r>
                      <a:r>
                        <a:rPr 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프로그램 신청 시 지원자의 동의를 받아 수집한 개인정보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이용 목적 달성 시까지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9897"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프로그램 진행 시</a:t>
                      </a:r>
                      <a:endParaRPr lang="ko-KR" sz="100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latinLnBrk="0">
                        <a:lnSpc>
                          <a:spcPct val="100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00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ko-KR" altLang="en-US" sz="100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프로그램 신청</a:t>
                      </a:r>
                      <a:r>
                        <a:rPr lang="ko-KR" altLang="en-US" sz="1000" kern="100" baseline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 시 지원자의 동의를 받아 수집한 개인정보</a:t>
                      </a:r>
                      <a:endParaRPr lang="en-US" altLang="ko-KR" sz="1000" kern="100" baseline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indent="0" algn="l" latinLnBrk="0">
                        <a:lnSpc>
                          <a:spcPct val="100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00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ko-KR" altLang="en-US" sz="100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프로그램 진행 시 활동 사진</a:t>
                      </a:r>
                      <a:endParaRPr lang="ko-KR" sz="100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이용 목적 달성 시까지</a:t>
                      </a:r>
                      <a:endParaRPr lang="ko-KR" sz="1000" kern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anose="020B0600000101010101" pitchFamily="50" charset="-127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9897"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프로그램 종료 후</a:t>
                      </a:r>
                      <a:endParaRPr lang="ko-KR" sz="100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- </a:t>
                      </a:r>
                      <a:r>
                        <a:rPr lang="ko-KR" altLang="en-US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프</a:t>
                      </a:r>
                      <a:r>
                        <a:rPr lang="ko-KR" alt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로그램 신청 시 지원자의 동의를 받아 수집한 개인정보</a:t>
                      </a:r>
                      <a:endParaRPr lang="en-US" altLang="ko-KR" sz="1000" kern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anose="020B0600000101010101" pitchFamily="50" charset="-127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- </a:t>
                      </a:r>
                      <a:r>
                        <a:rPr lang="ko-KR" alt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프로그램 종료 후 활동 기록 정리를 위해 수집한 개인정보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이용 목적 달성 시까지</a:t>
                      </a:r>
                      <a:endParaRPr lang="ko-KR" sz="1000" kern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anose="020B0600000101010101" pitchFamily="50" charset="-127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" name="직사각형 8"/>
          <p:cNvSpPr/>
          <p:nvPr/>
        </p:nvSpPr>
        <p:spPr>
          <a:xfrm>
            <a:off x="263683" y="3397923"/>
            <a:ext cx="9264280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ko-KR" altLang="ko-KR" sz="1000" b="1" kern="0" dirty="0">
                <a:latin typeface="+mn-ea"/>
                <a:cs typeface="굴림" panose="020B0600000101010101" pitchFamily="50" charset="-127"/>
              </a:rPr>
              <a:t>제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4</a:t>
            </a:r>
            <a:r>
              <a:rPr lang="ko-KR" altLang="ko-KR" sz="1000" b="1" kern="0" dirty="0">
                <a:latin typeface="+mn-ea"/>
                <a:cs typeface="굴림" panose="020B0600000101010101" pitchFamily="50" charset="-127"/>
              </a:rPr>
              <a:t>조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(</a:t>
            </a:r>
            <a:r>
              <a:rPr lang="ko-KR" altLang="ko-KR" sz="1000" b="1" kern="0" dirty="0">
                <a:latin typeface="+mn-ea"/>
                <a:cs typeface="굴림" panose="020B0600000101010101" pitchFamily="50" charset="-127"/>
              </a:rPr>
              <a:t>개인정보의 파기 절차 및 방법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) </a:t>
            </a:r>
            <a:endParaRPr lang="ko-KR" altLang="ko-KR" sz="1000" b="1" kern="0" dirty="0">
              <a:latin typeface="+mn-ea"/>
              <a:cs typeface="굴림" panose="020B0600000101010101" pitchFamily="50" charset="-127"/>
            </a:endParaRPr>
          </a:p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기관은 개인정보 보유기간의 경과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,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처리목적 달성 등 개인정보가 불필요하게 되었을 때에는 즉시 해당 개인정보를 파기합니다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.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다만 기타 법률에 의해 </a:t>
            </a:r>
            <a:endParaRPr lang="en-US" altLang="ko-KR" sz="1000" kern="0" dirty="0">
              <a:latin typeface="+mn-ea"/>
              <a:cs typeface="굴림" panose="020B0600000101010101" pitchFamily="50" charset="-127"/>
            </a:endParaRPr>
          </a:p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이용자의 개인정보를 보존해야 할 필요가 있는 경우에는 해당 법률의 규정을 따릅니다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. </a:t>
            </a:r>
            <a:endParaRPr lang="ko-KR" altLang="ko-KR" sz="1000" kern="0" dirty="0">
              <a:latin typeface="+mn-ea"/>
              <a:cs typeface="굴림" panose="020B0600000101010101" pitchFamily="50" charset="-127"/>
            </a:endParaRPr>
          </a:p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1.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파기절차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 :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파기 사유가 발생한 개인정보를 선정하고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,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개인정보 관리담당부서의 승인을 받아 개인정보를 파기합니다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.</a:t>
            </a:r>
            <a:endParaRPr lang="ko-KR" altLang="ko-KR" sz="1000" kern="0" dirty="0">
              <a:latin typeface="+mn-ea"/>
              <a:cs typeface="굴림" panose="020B0600000101010101" pitchFamily="50" charset="-127"/>
            </a:endParaRPr>
          </a:p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2.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파기방법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 :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전자적 파일 형태로 기록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·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저장된 개인정보는 기록을 재생할 수 없도록 파기하며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,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종이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 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문서에 기록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 ·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저장된 개인정보는 분쇄기로 </a:t>
            </a:r>
            <a:br>
              <a:rPr lang="en-US" altLang="ko-KR" sz="1000" kern="0" dirty="0">
                <a:latin typeface="+mn-ea"/>
                <a:cs typeface="굴림" panose="020B0600000101010101" pitchFamily="50" charset="-127"/>
              </a:rPr>
            </a:b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분쇄하거나 소각하여 파기합니다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. </a:t>
            </a:r>
            <a:endParaRPr lang="ko-KR" altLang="ko-KR" sz="1000" kern="0" dirty="0">
              <a:latin typeface="+mn-ea"/>
              <a:cs typeface="굴림" panose="020B0600000101010101" pitchFamily="50" charset="-127"/>
            </a:endParaRPr>
          </a:p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ko-KR" altLang="ko-KR" sz="1000" b="1" kern="0" dirty="0">
                <a:latin typeface="+mn-ea"/>
                <a:cs typeface="굴림" panose="020B0600000101010101" pitchFamily="50" charset="-127"/>
              </a:rPr>
              <a:t>제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5</a:t>
            </a:r>
            <a:r>
              <a:rPr lang="ko-KR" altLang="ko-KR" sz="1000" b="1" kern="0" dirty="0">
                <a:latin typeface="+mn-ea"/>
                <a:cs typeface="굴림" panose="020B0600000101010101" pitchFamily="50" charset="-127"/>
              </a:rPr>
              <a:t>조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(</a:t>
            </a:r>
            <a:r>
              <a:rPr lang="ko-KR" altLang="ko-KR" sz="1000" b="1" kern="0" dirty="0">
                <a:latin typeface="+mn-ea"/>
                <a:cs typeface="굴림" panose="020B0600000101010101" pitchFamily="50" charset="-127"/>
              </a:rPr>
              <a:t>개인정보의 제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3</a:t>
            </a:r>
            <a:r>
              <a:rPr lang="ko-KR" altLang="ko-KR" sz="1000" b="1" kern="0" dirty="0">
                <a:latin typeface="+mn-ea"/>
                <a:cs typeface="굴림" panose="020B0600000101010101" pitchFamily="50" charset="-127"/>
              </a:rPr>
              <a:t>자 제공에 관한 사항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) </a:t>
            </a:r>
            <a:endParaRPr lang="ko-KR" altLang="ko-KR" sz="1000" b="1" kern="0" dirty="0">
              <a:latin typeface="+mn-ea"/>
              <a:cs typeface="굴림" panose="020B0600000101010101" pitchFamily="50" charset="-127"/>
            </a:endParaRPr>
          </a:p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기관은 이용자의 개인정보를 원칙적으로 제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3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자에게 제공하지 않습니다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.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다만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,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아래의 경우에는 예외로 합니다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. </a:t>
            </a:r>
            <a:endParaRPr lang="ko-KR" altLang="ko-KR" sz="1000" kern="0" dirty="0">
              <a:latin typeface="+mn-ea"/>
              <a:cs typeface="굴림" panose="020B0600000101010101" pitchFamily="50" charset="-127"/>
            </a:endParaRPr>
          </a:p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1.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이용자들이 사전에 동의한 경우 </a:t>
            </a:r>
            <a:endParaRPr lang="en-US" altLang="ko-KR" sz="1000" kern="0" dirty="0">
              <a:latin typeface="+mn-ea"/>
              <a:cs typeface="굴림" panose="020B0600000101010101" pitchFamily="50" charset="-127"/>
            </a:endParaRPr>
          </a:p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2.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법령의 규정에 의거하거나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,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수사 목적으로 법령에 정해진 절차와 방법에 따라 수사기관의 요구가 있는 경우</a:t>
            </a:r>
          </a:p>
        </p:txBody>
      </p:sp>
    </p:spTree>
    <p:extLst>
      <p:ext uri="{BB962C8B-B14F-4D97-AF65-F5344CB8AC3E}">
        <p14:creationId xmlns:p14="http://schemas.microsoft.com/office/powerpoint/2010/main" val="2779393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/>
          <p:cNvSpPr/>
          <p:nvPr/>
        </p:nvSpPr>
        <p:spPr>
          <a:xfrm>
            <a:off x="263683" y="653534"/>
            <a:ext cx="8605997" cy="4272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ko-KR" altLang="en-US" sz="1000" b="1" kern="0" dirty="0">
                <a:latin typeface="+mn-ea"/>
                <a:cs typeface="굴림" panose="020B0600000101010101" pitchFamily="50" charset="-127"/>
              </a:rPr>
              <a:t>제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6</a:t>
            </a:r>
            <a:r>
              <a:rPr lang="ko-KR" altLang="ko-KR" sz="1000" b="1" kern="0" dirty="0">
                <a:latin typeface="+mn-ea"/>
                <a:cs typeface="굴림" panose="020B0600000101010101" pitchFamily="50" charset="-127"/>
              </a:rPr>
              <a:t>조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(</a:t>
            </a:r>
            <a:r>
              <a:rPr lang="ko-KR" altLang="ko-KR" sz="1000" b="1" kern="0" dirty="0">
                <a:latin typeface="+mn-ea"/>
                <a:cs typeface="굴림" panose="020B0600000101010101" pitchFamily="50" charset="-127"/>
              </a:rPr>
              <a:t>개인정보처리의 위탁에 관한 사항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) </a:t>
            </a:r>
            <a:endParaRPr lang="ko-KR" altLang="ko-KR" sz="1000" b="1" kern="0" dirty="0">
              <a:latin typeface="+mn-ea"/>
              <a:cs typeface="굴림" panose="020B0600000101010101" pitchFamily="50" charset="-127"/>
            </a:endParaRPr>
          </a:p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기관은 원칙적으로 이용자의 </a:t>
            </a:r>
            <a:r>
              <a:rPr lang="ko-KR" altLang="ko-KR" sz="1000" kern="0" dirty="0" err="1">
                <a:latin typeface="+mn-ea"/>
                <a:cs typeface="굴림" panose="020B0600000101010101" pitchFamily="50" charset="-127"/>
              </a:rPr>
              <a:t>동의없이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 해당 개인정보의 처리를 타인에게 위탁하지 않습니다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.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다만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,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기관이 개인정보의 처리 업무를 위탁하는 경우에는 관련 법률에 따라 위탁업무 내용을 본 개인정보처리방침을 통하여 공개하도록 하겠습니다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.</a:t>
            </a:r>
            <a:endParaRPr lang="ko-KR" altLang="ko-KR" sz="1000" kern="0" dirty="0">
              <a:latin typeface="+mn-ea"/>
              <a:cs typeface="굴림" panose="020B0600000101010101" pitchFamily="50" charset="-127"/>
            </a:endParaRPr>
          </a:p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ko-KR" altLang="ko-KR" sz="1000" b="1" kern="0" dirty="0">
                <a:latin typeface="+mn-ea"/>
                <a:cs typeface="굴림" panose="020B0600000101010101" pitchFamily="50" charset="-127"/>
              </a:rPr>
              <a:t>제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7</a:t>
            </a:r>
            <a:r>
              <a:rPr lang="ko-KR" altLang="ko-KR" sz="1000" b="1" kern="0" dirty="0">
                <a:latin typeface="+mn-ea"/>
                <a:cs typeface="굴림" panose="020B0600000101010101" pitchFamily="50" charset="-127"/>
              </a:rPr>
              <a:t>조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(</a:t>
            </a:r>
            <a:r>
              <a:rPr lang="ko-KR" altLang="ko-KR" sz="1000" b="1" kern="0" dirty="0">
                <a:latin typeface="+mn-ea"/>
                <a:cs typeface="굴림" panose="020B0600000101010101" pitchFamily="50" charset="-127"/>
              </a:rPr>
              <a:t>지원자의 권리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 · </a:t>
            </a:r>
            <a:r>
              <a:rPr lang="ko-KR" altLang="ko-KR" sz="1000" b="1" kern="0" dirty="0">
                <a:latin typeface="+mn-ea"/>
                <a:cs typeface="굴림" panose="020B0600000101010101" pitchFamily="50" charset="-127"/>
              </a:rPr>
              <a:t>의무 및 행사방법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)</a:t>
            </a:r>
            <a:endParaRPr lang="ko-KR" altLang="ko-KR" sz="1000" b="1" kern="0" dirty="0">
              <a:latin typeface="+mn-ea"/>
              <a:cs typeface="굴림" panose="020B0600000101010101" pitchFamily="50" charset="-127"/>
            </a:endParaRPr>
          </a:p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지원자는 기관에 대해 언제든지 다음의 개인정보 보호 관련 권리를 행사할 수 있습니다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. </a:t>
            </a:r>
            <a:endParaRPr lang="ko-KR" altLang="ko-KR" sz="1000" kern="0" dirty="0">
              <a:latin typeface="+mn-ea"/>
              <a:cs typeface="굴림" panose="020B0600000101010101" pitchFamily="50" charset="-127"/>
            </a:endParaRPr>
          </a:p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1.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지원자는 기관 개인정보 관리담당자에게 개별 연락을 통하여 개인정보의 수집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 ·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이용에 대한 동의를 철회하실 수 있습니다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.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단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,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수집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 ·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이용에 동의를 철회할 경우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, 2019 H-Social Creator 5</a:t>
            </a:r>
            <a:r>
              <a:rPr lang="ko-KR" altLang="en-US" sz="1000" kern="0" dirty="0">
                <a:latin typeface="+mn-ea"/>
                <a:cs typeface="굴림" panose="020B0600000101010101" pitchFamily="50" charset="-127"/>
              </a:rPr>
              <a:t>기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프로그램 지원신청과 선발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,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활동에 제한과 불이익이 발생할 수 있습니다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.</a:t>
            </a:r>
            <a:endParaRPr lang="ko-KR" altLang="ko-KR" sz="1000" kern="0" dirty="0">
              <a:latin typeface="+mn-ea"/>
              <a:cs typeface="굴림" panose="020B0600000101010101" pitchFamily="50" charset="-127"/>
            </a:endParaRPr>
          </a:p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2.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기관의 개인정보 관리담당자에게 전자우편 또는 서면으로 요청한 경우 열람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,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정정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,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삭제를 처리해드리겠습니다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.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기타 법률에 따라 정정 또는 삭제가 금지되거나 제한되어 있는 경우에는 해당 처리가 제한될 수 있습니다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.</a:t>
            </a:r>
            <a:endParaRPr lang="ko-KR" altLang="ko-KR" sz="1000" kern="0" dirty="0">
              <a:latin typeface="+mn-ea"/>
              <a:cs typeface="굴림" panose="020B0600000101010101" pitchFamily="50" charset="-127"/>
            </a:endParaRPr>
          </a:p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3.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개인정보 오류에 대한 정정 요청한 경우에는 다른 법률에 따라 개인정보의 제공을 요청 받는 경우가 아닌 한 정정을 완료하기 전까지 당해 개인정보를 이용 또는 제공하지 않겠습니다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.</a:t>
            </a:r>
            <a:endParaRPr lang="ko-KR" altLang="ko-KR" sz="1000" kern="0" dirty="0">
              <a:latin typeface="+mn-ea"/>
              <a:cs typeface="굴림" panose="020B0600000101010101" pitchFamily="50" charset="-127"/>
            </a:endParaRPr>
          </a:p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4.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지원자의 권리 행사는 지원자의 법정대리인이나 위임을 받은 자 등 대리인을 통하여 하실 수 있습니다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.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이 경우 개인정보 보호법 시행규칙 별지 제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11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호 서식에 따른 위임장을 제출하셔야 합니다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. </a:t>
            </a:r>
            <a:endParaRPr lang="ko-KR" altLang="ko-KR" sz="1000" kern="0" dirty="0">
              <a:latin typeface="+mn-ea"/>
              <a:cs typeface="굴림" panose="020B0600000101010101" pitchFamily="50" charset="-127"/>
            </a:endParaRPr>
          </a:p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ko-KR" altLang="ko-KR" sz="1000" b="1" kern="0" dirty="0">
                <a:latin typeface="+mn-ea"/>
                <a:cs typeface="굴림" panose="020B0600000101010101" pitchFamily="50" charset="-127"/>
              </a:rPr>
              <a:t>제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8</a:t>
            </a:r>
            <a:r>
              <a:rPr lang="ko-KR" altLang="ko-KR" sz="1000" b="1" kern="0" dirty="0">
                <a:latin typeface="+mn-ea"/>
                <a:cs typeface="굴림" panose="020B0600000101010101" pitchFamily="50" charset="-127"/>
              </a:rPr>
              <a:t>조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(</a:t>
            </a:r>
            <a:r>
              <a:rPr lang="ko-KR" altLang="ko-KR" sz="1000" b="1" kern="0" dirty="0">
                <a:latin typeface="+mn-ea"/>
                <a:cs typeface="굴림" panose="020B0600000101010101" pitchFamily="50" charset="-127"/>
              </a:rPr>
              <a:t>개인정보의 안전성 확보조치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)</a:t>
            </a:r>
            <a:endParaRPr lang="ko-KR" altLang="ko-KR" sz="1000" b="1" kern="0" dirty="0">
              <a:latin typeface="+mn-ea"/>
              <a:cs typeface="굴림" panose="020B0600000101010101" pitchFamily="50" charset="-127"/>
            </a:endParaRPr>
          </a:p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기관은 개인정보보호 관련법률에 따라서 개인정보의 안전성 확보를 위해 다음과 같은 조치를 취하고 있습니다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. </a:t>
            </a:r>
            <a:endParaRPr lang="ko-KR" altLang="ko-KR" sz="1000" kern="0" dirty="0">
              <a:latin typeface="+mn-ea"/>
              <a:cs typeface="굴림" panose="020B0600000101010101" pitchFamily="50" charset="-127"/>
            </a:endParaRPr>
          </a:p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1.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관리적 조치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 :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내부관리계획 수립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 ·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시행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,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정기적 직원 교육 </a:t>
            </a:r>
          </a:p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2.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기술적 조치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 :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개인정보처리시스템 접근권한 관리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,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고유식별정보 암호화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,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보안프로그램 설치 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0" y="0"/>
            <a:ext cx="9144000" cy="558800"/>
          </a:xfrm>
          <a:prstGeom prst="rect">
            <a:avLst/>
          </a:prstGeom>
          <a:solidFill>
            <a:srgbClr val="012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63683" y="110123"/>
            <a:ext cx="53319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solidFill>
                  <a:schemeClr val="bg1"/>
                </a:solidFill>
              </a:rPr>
              <a:t>개인정보 수집</a:t>
            </a:r>
            <a:r>
              <a:rPr lang="en-US" altLang="ko-KR" sz="1600" b="1" dirty="0">
                <a:solidFill>
                  <a:schemeClr val="bg1"/>
                </a:solidFill>
              </a:rPr>
              <a:t> </a:t>
            </a:r>
            <a:r>
              <a:rPr lang="ko-KR" altLang="en-US" sz="1600" b="1" dirty="0">
                <a:solidFill>
                  <a:schemeClr val="bg1"/>
                </a:solidFill>
              </a:rPr>
              <a:t>및 이용 동의서</a:t>
            </a:r>
            <a:r>
              <a:rPr lang="en-US" altLang="ko-KR" sz="1600" b="1" dirty="0">
                <a:solidFill>
                  <a:schemeClr val="bg1"/>
                </a:solidFill>
              </a:rPr>
              <a:t>_</a:t>
            </a:r>
            <a:r>
              <a:rPr lang="ko-KR" altLang="en-US" sz="1600" b="1" dirty="0">
                <a:solidFill>
                  <a:schemeClr val="bg1"/>
                </a:solidFill>
              </a:rPr>
              <a:t>개인정보 수집 및 이용안내</a:t>
            </a:r>
          </a:p>
        </p:txBody>
      </p:sp>
    </p:spTree>
    <p:extLst>
      <p:ext uri="{BB962C8B-B14F-4D97-AF65-F5344CB8AC3E}">
        <p14:creationId xmlns:p14="http://schemas.microsoft.com/office/powerpoint/2010/main" val="35307992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/>
        </p:nvSpPr>
        <p:spPr>
          <a:xfrm>
            <a:off x="0" y="0"/>
            <a:ext cx="9144000" cy="558800"/>
          </a:xfrm>
          <a:prstGeom prst="rect">
            <a:avLst/>
          </a:prstGeom>
          <a:solidFill>
            <a:srgbClr val="012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63683" y="110123"/>
            <a:ext cx="53319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solidFill>
                  <a:schemeClr val="bg1"/>
                </a:solidFill>
              </a:rPr>
              <a:t>개인정보 수집</a:t>
            </a:r>
            <a:r>
              <a:rPr lang="en-US" altLang="ko-KR" sz="1600" b="1" dirty="0">
                <a:solidFill>
                  <a:schemeClr val="bg1"/>
                </a:solidFill>
              </a:rPr>
              <a:t> </a:t>
            </a:r>
            <a:r>
              <a:rPr lang="ko-KR" altLang="en-US" sz="1600" b="1" dirty="0">
                <a:solidFill>
                  <a:schemeClr val="bg1"/>
                </a:solidFill>
              </a:rPr>
              <a:t>및 이용 동의서</a:t>
            </a:r>
            <a:r>
              <a:rPr lang="en-US" altLang="ko-KR" sz="1600" b="1" dirty="0">
                <a:solidFill>
                  <a:schemeClr val="bg1"/>
                </a:solidFill>
              </a:rPr>
              <a:t>_</a:t>
            </a:r>
            <a:r>
              <a:rPr lang="ko-KR" altLang="en-US" sz="1600" b="1" dirty="0">
                <a:solidFill>
                  <a:schemeClr val="bg1"/>
                </a:solidFill>
              </a:rPr>
              <a:t>개인정보 수집 및 이용안내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263683" y="655032"/>
            <a:ext cx="4572000" cy="738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ko-KR" altLang="ko-KR" sz="1000" b="1" kern="0" dirty="0">
                <a:latin typeface="+mn-ea"/>
                <a:cs typeface="굴림" panose="020B0600000101010101" pitchFamily="50" charset="-127"/>
              </a:rPr>
              <a:t>제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9</a:t>
            </a:r>
            <a:r>
              <a:rPr lang="ko-KR" altLang="ko-KR" sz="1000" b="1" kern="0" dirty="0">
                <a:latin typeface="+mn-ea"/>
                <a:cs typeface="굴림" panose="020B0600000101010101" pitchFamily="50" charset="-127"/>
              </a:rPr>
              <a:t>조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(</a:t>
            </a:r>
            <a:r>
              <a:rPr lang="ko-KR" altLang="ko-KR" sz="1000" b="1" kern="0" dirty="0">
                <a:latin typeface="+mn-ea"/>
                <a:cs typeface="굴림" panose="020B0600000101010101" pitchFamily="50" charset="-127"/>
              </a:rPr>
              <a:t>개인정보 관리책임자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)</a:t>
            </a:r>
            <a:endParaRPr lang="ko-KR" altLang="ko-KR" sz="1000" b="1" kern="0" dirty="0">
              <a:latin typeface="+mn-ea"/>
              <a:cs typeface="굴림" panose="020B0600000101010101" pitchFamily="50" charset="-127"/>
            </a:endParaRPr>
          </a:p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기관은 개인정보를 보호하고 개인정보와 관련한 불만을 처리하기 위하여 아래와 같이 개인정보 보호책임자 및 실무담당자를 지정하고 있습니다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. </a:t>
            </a:r>
            <a:endParaRPr lang="ko-KR" altLang="ko-KR" sz="1000" kern="0" dirty="0">
              <a:latin typeface="+mn-ea"/>
              <a:cs typeface="굴림" panose="020B0600000101010101" pitchFamily="50" charset="-127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782061"/>
              </p:ext>
            </p:extLst>
          </p:nvPr>
        </p:nvGraphicFramePr>
        <p:xfrm>
          <a:off x="263683" y="1491331"/>
          <a:ext cx="8597096" cy="14598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303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667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961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개인정보 관리책임자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개인정보 관리담당자</a:t>
                      </a:r>
                      <a:r>
                        <a:rPr lang="en-US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1</a:t>
                      </a:r>
                      <a:endParaRPr lang="ko-KR" sz="1000" kern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anose="020B0600000101010101" pitchFamily="50" charset="-127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8463">
                <a:tc rowSpan="3"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ko-KR" sz="1000" b="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성 명</a:t>
                      </a:r>
                      <a:r>
                        <a:rPr lang="en-US" sz="1000" b="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 : </a:t>
                      </a:r>
                      <a:r>
                        <a:rPr lang="ko-KR" sz="1000" b="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유자인</a:t>
                      </a:r>
                      <a:r>
                        <a:rPr lang="en-US" sz="1000" b="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      </a:t>
                      </a:r>
                      <a:r>
                        <a:rPr lang="ko-KR" sz="1000" b="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직 책</a:t>
                      </a:r>
                      <a:r>
                        <a:rPr lang="en-US" sz="1000" b="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 : MYSC </a:t>
                      </a:r>
                      <a:r>
                        <a:rPr lang="ko-KR" altLang="en-US" sz="1000" b="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이사</a:t>
                      </a:r>
                      <a:br>
                        <a:rPr lang="en-US" sz="1000" b="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</a:br>
                      <a:r>
                        <a:rPr lang="ko-KR" sz="1000" b="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전 화</a:t>
                      </a:r>
                      <a:r>
                        <a:rPr lang="en-US" sz="1000" b="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 : 02-532-1126</a:t>
                      </a:r>
                      <a:br>
                        <a:rPr lang="en-US" sz="1000" b="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</a:br>
                      <a:r>
                        <a:rPr lang="ko-KR" sz="1000" b="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메 일</a:t>
                      </a:r>
                      <a:r>
                        <a:rPr lang="en-US" sz="1000" b="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 : jyoo@mysc.co.kr </a:t>
                      </a:r>
                      <a:endParaRPr lang="ko-KR" sz="1000" b="0" kern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anose="020B0600000101010101" pitchFamily="50" charset="-127"/>
                      </a:endParaRPr>
                    </a:p>
                  </a:txBody>
                  <a:tcPr marL="285750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성 명</a:t>
                      </a:r>
                      <a:r>
                        <a:rPr lang="en-US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 : </a:t>
                      </a:r>
                      <a:r>
                        <a:rPr lang="ko-KR" altLang="en-US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김홍일</a:t>
                      </a:r>
                      <a:r>
                        <a:rPr lang="en-US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       </a:t>
                      </a:r>
                      <a:r>
                        <a:rPr 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부 서</a:t>
                      </a:r>
                      <a:r>
                        <a:rPr lang="en-US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 : MYSC </a:t>
                      </a:r>
                      <a:r>
                        <a:rPr lang="ko-KR" altLang="en-US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사회혁신</a:t>
                      </a:r>
                      <a:r>
                        <a:rPr lang="en-US" alt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2</a:t>
                      </a:r>
                      <a:r>
                        <a:rPr lang="ko-KR" altLang="en-US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랩</a:t>
                      </a:r>
                      <a:br>
                        <a:rPr lang="en-US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</a:br>
                      <a:r>
                        <a:rPr 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전 화</a:t>
                      </a:r>
                      <a:r>
                        <a:rPr lang="en-US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 : 02-532-1110</a:t>
                      </a:r>
                      <a:br>
                        <a:rPr lang="en-US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</a:br>
                      <a:r>
                        <a:rPr 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메 일</a:t>
                      </a:r>
                      <a:r>
                        <a:rPr lang="en-US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 : hikim@mysc.co.kr </a:t>
                      </a:r>
                      <a:endParaRPr lang="ko-KR" sz="1000" kern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anose="020B0600000101010101" pitchFamily="50" charset="-127"/>
                      </a:endParaRPr>
                    </a:p>
                  </a:txBody>
                  <a:tcPr marL="285750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052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ko-KR" sz="1000" b="1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개인정보 관리담당자</a:t>
                      </a:r>
                      <a:r>
                        <a:rPr lang="en-US" sz="1000" b="1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2</a:t>
                      </a:r>
                      <a:endParaRPr lang="ko-KR" sz="1000" b="1" kern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anose="020B0600000101010101" pitchFamily="50" charset="-127"/>
                      </a:endParaRPr>
                    </a:p>
                  </a:txBody>
                  <a:tcPr marL="285750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846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성 명</a:t>
                      </a:r>
                      <a:r>
                        <a:rPr lang="en-US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 : </a:t>
                      </a:r>
                      <a:r>
                        <a:rPr 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김</a:t>
                      </a:r>
                      <a:r>
                        <a:rPr lang="ko-KR" altLang="en-US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혜원</a:t>
                      </a:r>
                      <a:r>
                        <a:rPr lang="en-US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          </a:t>
                      </a:r>
                      <a:r>
                        <a:rPr 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부 서</a:t>
                      </a:r>
                      <a:r>
                        <a:rPr lang="en-US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 : SEN</a:t>
                      </a:r>
                      <a:r>
                        <a:rPr 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사무국</a:t>
                      </a:r>
                      <a:r>
                        <a:rPr lang="en-US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 </a:t>
                      </a:r>
                      <a:br>
                        <a:rPr lang="en-US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</a:br>
                      <a:r>
                        <a:rPr 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전 화</a:t>
                      </a:r>
                      <a:r>
                        <a:rPr lang="en-US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 : 02-532-1126</a:t>
                      </a:r>
                      <a:br>
                        <a:rPr lang="en-US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</a:br>
                      <a:r>
                        <a:rPr lang="ko-KR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메 일</a:t>
                      </a:r>
                      <a:r>
                        <a:rPr lang="en-US" sz="10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anose="020B0600000101010101" pitchFamily="50" charset="-127"/>
                        </a:rPr>
                        <a:t> : senssc.all@gmail.com</a:t>
                      </a:r>
                      <a:endParaRPr lang="ko-KR" sz="1000" kern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anose="020B0600000101010101" pitchFamily="50" charset="-127"/>
                      </a:endParaRPr>
                    </a:p>
                  </a:txBody>
                  <a:tcPr marL="285750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263683" y="3070799"/>
            <a:ext cx="8613280" cy="12721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>
              <a:spcAft>
                <a:spcPts val="800"/>
              </a:spcAft>
            </a:pPr>
            <a:r>
              <a:rPr lang="ko-KR" altLang="ko-KR" sz="1000" b="1" kern="0" dirty="0">
                <a:latin typeface="+mn-ea"/>
                <a:cs typeface="굴림" panose="020B0600000101010101" pitchFamily="50" charset="-127"/>
              </a:rPr>
              <a:t>기타 개인정보침해의 신고 및 상담에 대하여는 아래의 기관에 문의하시기를 바랍니다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. </a:t>
            </a:r>
            <a:endParaRPr lang="ko-KR" altLang="ko-KR" sz="1000" b="1" kern="0" dirty="0">
              <a:latin typeface="+mn-ea"/>
              <a:cs typeface="굴림" panose="020B0600000101010101" pitchFamily="50" charset="-127"/>
            </a:endParaRPr>
          </a:p>
          <a:p>
            <a:pPr latinLnBrk="0">
              <a:spcAft>
                <a:spcPts val="800"/>
              </a:spcAft>
            </a:pP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개인분쟁조정위원회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 : (</a:t>
            </a:r>
            <a:r>
              <a:rPr lang="ko-KR" altLang="ko-KR" sz="1000" kern="0" dirty="0" err="1">
                <a:latin typeface="+mn-ea"/>
                <a:cs typeface="굴림" panose="020B0600000101010101" pitchFamily="50" charset="-127"/>
              </a:rPr>
              <a:t>국번없이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)118</a:t>
            </a:r>
            <a:endParaRPr lang="ko-KR" altLang="ko-KR" sz="1000" kern="0" dirty="0">
              <a:latin typeface="+mn-ea"/>
              <a:cs typeface="굴림" panose="020B0600000101010101" pitchFamily="50" charset="-127"/>
            </a:endParaRPr>
          </a:p>
          <a:p>
            <a:pPr latinLnBrk="0">
              <a:spcAft>
                <a:spcPts val="800"/>
              </a:spcAft>
            </a:pP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정보보호마크인증위원회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 : 02-580-0533~4 (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  <a:hlinkClick r:id="rId2"/>
              </a:rPr>
              <a:t>http://eprivacy.or.kr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) </a:t>
            </a:r>
            <a:endParaRPr lang="ko-KR" altLang="ko-KR" sz="1000" kern="0" dirty="0">
              <a:latin typeface="+mn-ea"/>
              <a:cs typeface="굴림" panose="020B0600000101010101" pitchFamily="50" charset="-127"/>
            </a:endParaRPr>
          </a:p>
          <a:p>
            <a:pPr latinLnBrk="0">
              <a:spcAft>
                <a:spcPts val="800"/>
              </a:spcAft>
            </a:pP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대검찰청 </a:t>
            </a:r>
            <a:r>
              <a:rPr lang="ko-KR" altLang="ko-KR" sz="1000" kern="0" dirty="0" err="1">
                <a:latin typeface="+mn-ea"/>
                <a:cs typeface="굴림" panose="020B0600000101010101" pitchFamily="50" charset="-127"/>
              </a:rPr>
              <a:t>사이버범죄수사단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 : 02-3480-3573 (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  <a:hlinkClick r:id="rId3"/>
              </a:rPr>
              <a:t>http://www.spo.go.kr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) </a:t>
            </a:r>
            <a:endParaRPr lang="ko-KR" altLang="ko-KR" sz="1000" kern="0" dirty="0">
              <a:latin typeface="+mn-ea"/>
              <a:cs typeface="굴림" panose="020B0600000101010101" pitchFamily="50" charset="-127"/>
            </a:endParaRPr>
          </a:p>
          <a:p>
            <a:pPr latinLnBrk="0">
              <a:spcAft>
                <a:spcPts val="800"/>
              </a:spcAft>
            </a:pP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경찰청 사이버테러대응센터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 : 02-1566-0112 (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  <a:hlinkClick r:id="rId4"/>
              </a:rPr>
              <a:t>http://www.netan.go.kr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) </a:t>
            </a:r>
            <a:endParaRPr lang="ko-KR" altLang="ko-KR" sz="1000" kern="0" dirty="0">
              <a:latin typeface="+mn-ea"/>
              <a:cs typeface="굴림" panose="020B0600000101010101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263683" y="4800417"/>
            <a:ext cx="8613280" cy="1195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>
              <a:spcAft>
                <a:spcPts val="800"/>
              </a:spcAft>
            </a:pPr>
            <a:r>
              <a:rPr lang="ko-KR" altLang="ko-KR" sz="1000" b="1" kern="0" dirty="0">
                <a:latin typeface="+mn-ea"/>
                <a:cs typeface="굴림" panose="020B0600000101010101" pitchFamily="50" charset="-127"/>
              </a:rPr>
              <a:t>제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10</a:t>
            </a:r>
            <a:r>
              <a:rPr lang="ko-KR" altLang="ko-KR" sz="1000" b="1" kern="0" dirty="0">
                <a:latin typeface="+mn-ea"/>
                <a:cs typeface="굴림" panose="020B0600000101010101" pitchFamily="50" charset="-127"/>
              </a:rPr>
              <a:t>조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(</a:t>
            </a:r>
            <a:r>
              <a:rPr lang="ko-KR" altLang="ko-KR" sz="1000" b="1" kern="0" dirty="0">
                <a:latin typeface="+mn-ea"/>
                <a:cs typeface="굴림" panose="020B0600000101010101" pitchFamily="50" charset="-127"/>
              </a:rPr>
              <a:t>개인정보처리방침의 고지</a:t>
            </a:r>
            <a:r>
              <a:rPr lang="en-US" altLang="ko-KR" sz="1000" b="1" kern="0" dirty="0">
                <a:latin typeface="+mn-ea"/>
                <a:cs typeface="굴림" panose="020B0600000101010101" pitchFamily="50" charset="-127"/>
              </a:rPr>
              <a:t>)</a:t>
            </a:r>
            <a:endParaRPr lang="ko-KR" altLang="ko-KR" sz="1000" b="1" kern="0" dirty="0">
              <a:latin typeface="+mn-ea"/>
              <a:cs typeface="굴림" panose="020B0600000101010101" pitchFamily="50" charset="-127"/>
            </a:endParaRPr>
          </a:p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이 개인정보처리방침은 시행일로부터 적용되며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,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법령 및 방침에 따른 변경내용의 추가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,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삭제 및 정정이 있는 경우에는 변경사항의 시행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 7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일 전부터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 '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공지사항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'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을 통하여 고지할 것입니다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.</a:t>
            </a:r>
            <a:endParaRPr lang="ko-KR" altLang="ko-KR" sz="1000" kern="0" dirty="0">
              <a:latin typeface="+mn-ea"/>
              <a:cs typeface="굴림" panose="020B0600000101010101" pitchFamily="50" charset="-127"/>
            </a:endParaRPr>
          </a:p>
          <a:p>
            <a:pPr latinLnBrk="0">
              <a:lnSpc>
                <a:spcPts val="1350"/>
              </a:lnSpc>
              <a:spcAft>
                <a:spcPts val="800"/>
              </a:spcAft>
            </a:pP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-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공고일자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 : 2014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년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 5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월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 30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일</a:t>
            </a:r>
            <a:br>
              <a:rPr lang="en-US" altLang="ko-KR" sz="1000" kern="0" dirty="0">
                <a:latin typeface="+mn-ea"/>
                <a:cs typeface="굴림" panose="020B0600000101010101" pitchFamily="50" charset="-127"/>
              </a:rPr>
            </a:b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- 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시행일자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 : 2014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년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 6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월</a:t>
            </a:r>
            <a:r>
              <a:rPr lang="en-US" altLang="ko-KR" sz="1000" kern="0" dirty="0">
                <a:latin typeface="+mn-ea"/>
                <a:cs typeface="굴림" panose="020B0600000101010101" pitchFamily="50" charset="-127"/>
              </a:rPr>
              <a:t> 6</a:t>
            </a:r>
            <a:r>
              <a:rPr lang="ko-KR" altLang="ko-KR" sz="1000" kern="0" dirty="0">
                <a:latin typeface="+mn-ea"/>
                <a:cs typeface="굴림" panose="020B0600000101010101" pitchFamily="50" charset="-127"/>
              </a:rPr>
              <a:t>일</a:t>
            </a:r>
          </a:p>
        </p:txBody>
      </p:sp>
    </p:spTree>
    <p:extLst>
      <p:ext uri="{BB962C8B-B14F-4D97-AF65-F5344CB8AC3E}">
        <p14:creationId xmlns:p14="http://schemas.microsoft.com/office/powerpoint/2010/main" val="19944595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0" y="-2"/>
            <a:ext cx="9144000" cy="6858002"/>
          </a:xfrm>
          <a:prstGeom prst="rect">
            <a:avLst/>
          </a:prstGeom>
          <a:solidFill>
            <a:srgbClr val="012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955011" y="3085513"/>
            <a:ext cx="13965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b="1" dirty="0">
                <a:solidFill>
                  <a:schemeClr val="bg1"/>
                </a:solidFill>
              </a:rPr>
              <a:t>감사합니다</a:t>
            </a:r>
            <a:r>
              <a:rPr lang="en-US" altLang="ko-KR" b="1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" name="Rectangle 1"/>
          <p:cNvSpPr/>
          <p:nvPr/>
        </p:nvSpPr>
        <p:spPr>
          <a:xfrm>
            <a:off x="2286000" y="310583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en-US" altLang="ko-KR" b="1" dirty="0">
              <a:solidFill>
                <a:srgbClr val="00FFFF"/>
              </a:solidFill>
            </a:endParaRPr>
          </a:p>
          <a:p>
            <a:pPr algn="ctr"/>
            <a:endParaRPr lang="en-US" altLang="ko-KR" b="1" dirty="0">
              <a:solidFill>
                <a:srgbClr val="00FFFF"/>
              </a:solidFill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83B64C51-B6BF-4D32-983D-CF20728D2E44}"/>
              </a:ext>
            </a:extLst>
          </p:cNvPr>
          <p:cNvSpPr/>
          <p:nvPr/>
        </p:nvSpPr>
        <p:spPr>
          <a:xfrm>
            <a:off x="194650" y="6127323"/>
            <a:ext cx="8007789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en-US" altLang="ko-KR" sz="1000" kern="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*H-Social Creator 1~4</a:t>
            </a:r>
            <a:r>
              <a:rPr lang="ko-KR" altLang="en-US" sz="1000" kern="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기 활동 참고링크</a:t>
            </a:r>
            <a:r>
              <a:rPr lang="en-US" altLang="ko-KR" sz="1000" kern="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: </a:t>
            </a:r>
            <a:r>
              <a:rPr lang="en-US" altLang="ko-KR" sz="1000" kern="0" dirty="0">
                <a:solidFill>
                  <a:schemeClr val="bg1">
                    <a:lumMod val="85000"/>
                  </a:schemeClr>
                </a:solidFill>
                <a:latin typeface="+mn-ea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http://cafe.naver.com/hsocialcreator</a:t>
            </a:r>
            <a:endParaRPr lang="en-US" altLang="ko-KR" sz="1000" kern="0" dirty="0">
              <a:solidFill>
                <a:schemeClr val="bg1">
                  <a:lumMod val="85000"/>
                </a:schemeClr>
              </a:solidFill>
              <a:latin typeface="+mn-ea"/>
            </a:endParaRPr>
          </a:p>
          <a:p>
            <a:pPr>
              <a:spcAft>
                <a:spcPts val="800"/>
              </a:spcAft>
            </a:pPr>
            <a:r>
              <a:rPr lang="en-US" altLang="ko-KR" sz="1000" kern="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*</a:t>
            </a:r>
            <a:r>
              <a:rPr lang="ko-KR" altLang="en-US" sz="1000" kern="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문의</a:t>
            </a:r>
            <a:r>
              <a:rPr lang="en-US" altLang="ko-KR" sz="1000" kern="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: MYSC </a:t>
            </a:r>
            <a:r>
              <a:rPr lang="ko-KR" altLang="en-US" sz="1000" kern="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김홍일 선임연구원 </a:t>
            </a:r>
            <a:r>
              <a:rPr lang="en-US" altLang="ko-KR" sz="1000" kern="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(02)532-1110, hscinnovator@gmail.com)</a:t>
            </a:r>
            <a:endParaRPr lang="ko-KR" altLang="en-US" sz="1000" kern="0" dirty="0">
              <a:solidFill>
                <a:schemeClr val="bg1">
                  <a:lumMod val="8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112282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94734"/>
            <a:ext cx="9144000" cy="68411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직사각형 5"/>
          <p:cNvSpPr/>
          <p:nvPr/>
        </p:nvSpPr>
        <p:spPr>
          <a:xfrm>
            <a:off x="0" y="0"/>
            <a:ext cx="9144000" cy="558800"/>
          </a:xfrm>
          <a:prstGeom prst="rect">
            <a:avLst/>
          </a:prstGeom>
          <a:solidFill>
            <a:srgbClr val="012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63683" y="110123"/>
            <a:ext cx="27769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>
                <a:solidFill>
                  <a:schemeClr val="bg1"/>
                </a:solidFill>
              </a:rPr>
              <a:t>H-Social Creator 5</a:t>
            </a:r>
            <a:r>
              <a:rPr lang="ko-KR" altLang="en-US" sz="1600" b="1" dirty="0">
                <a:solidFill>
                  <a:schemeClr val="bg1"/>
                </a:solidFill>
              </a:rPr>
              <a:t>기 활동소개</a:t>
            </a:r>
          </a:p>
        </p:txBody>
      </p:sp>
      <p:sp>
        <p:nvSpPr>
          <p:cNvPr id="13" name="직사각형 12"/>
          <p:cNvSpPr/>
          <p:nvPr/>
        </p:nvSpPr>
        <p:spPr>
          <a:xfrm>
            <a:off x="218518" y="1049681"/>
            <a:ext cx="439727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en-US" altLang="ko-KR" sz="1100" b="1" dirty="0">
                <a:latin typeface="+mn-ea"/>
              </a:rPr>
              <a:t>1. </a:t>
            </a:r>
            <a:r>
              <a:rPr lang="ko-KR" altLang="en-US" sz="1100" b="1" dirty="0">
                <a:latin typeface="+mn-ea"/>
              </a:rPr>
              <a:t>주요 활동내용</a:t>
            </a:r>
            <a:endParaRPr lang="ko-KR" altLang="ko-KR" sz="900" dirty="0"/>
          </a:p>
        </p:txBody>
      </p:sp>
      <p:sp>
        <p:nvSpPr>
          <p:cNvPr id="14" name="직사각형 13"/>
          <p:cNvSpPr/>
          <p:nvPr/>
        </p:nvSpPr>
        <p:spPr>
          <a:xfrm>
            <a:off x="441149" y="4854847"/>
            <a:ext cx="3759659" cy="975577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US" altLang="ko-KR" sz="900" dirty="0">
                <a:latin typeface="+mn-ea"/>
              </a:rPr>
              <a:t>※ </a:t>
            </a:r>
            <a:r>
              <a:rPr lang="ko-KR" altLang="en-US" sz="900" dirty="0" err="1">
                <a:latin typeface="+mn-ea"/>
              </a:rPr>
              <a:t>디자인씽킹이란</a:t>
            </a:r>
            <a:r>
              <a:rPr lang="en-US" altLang="ko-KR" sz="900" dirty="0">
                <a:latin typeface="+mn-ea"/>
              </a:rPr>
              <a:t>? (Design Thinking)</a:t>
            </a:r>
            <a:br>
              <a:rPr lang="en-US" altLang="ko-KR" sz="900" dirty="0">
                <a:latin typeface="+mn-ea"/>
              </a:rPr>
            </a:br>
            <a:r>
              <a:rPr lang="en-US" altLang="ko-KR" sz="900" dirty="0">
                <a:latin typeface="+mn-ea"/>
              </a:rPr>
              <a:t>‘</a:t>
            </a:r>
            <a:r>
              <a:rPr lang="ko-KR" altLang="en-US" sz="900" dirty="0">
                <a:latin typeface="+mn-ea"/>
              </a:rPr>
              <a:t>사람과 문제’에 대한 공감을 통해 진짜 문제를 진단하고</a:t>
            </a:r>
            <a:r>
              <a:rPr lang="en-US" altLang="ko-KR" sz="900" dirty="0">
                <a:latin typeface="+mn-ea"/>
              </a:rPr>
              <a:t>, </a:t>
            </a:r>
            <a:r>
              <a:rPr lang="ko-KR" altLang="en-US" sz="900" dirty="0">
                <a:latin typeface="+mn-ea"/>
              </a:rPr>
              <a:t>다양한 아이디어를 도출하여 빠르게 </a:t>
            </a:r>
            <a:r>
              <a:rPr lang="ko-KR" altLang="en-US" sz="900" dirty="0" err="1">
                <a:latin typeface="+mn-ea"/>
              </a:rPr>
              <a:t>프로토타이핑하며</a:t>
            </a:r>
            <a:r>
              <a:rPr lang="en-US" altLang="ko-KR" sz="900" dirty="0">
                <a:latin typeface="+mn-ea"/>
              </a:rPr>
              <a:t>, </a:t>
            </a:r>
            <a:r>
              <a:rPr lang="ko-KR" altLang="en-US" sz="900" dirty="0">
                <a:latin typeface="+mn-ea"/>
              </a:rPr>
              <a:t>대상자 입장에서 피드백을 나누며 솔루션을 발전시키는 창의적 문제해결전략</a:t>
            </a: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5552D8F8-F5DB-438B-85E3-A1469E62CEA5}"/>
              </a:ext>
            </a:extLst>
          </p:cNvPr>
          <p:cNvSpPr/>
          <p:nvPr/>
        </p:nvSpPr>
        <p:spPr>
          <a:xfrm>
            <a:off x="218518" y="684759"/>
            <a:ext cx="439727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ko-KR" altLang="en-US" sz="1100" b="1" dirty="0">
                <a:latin typeface="+mn-ea"/>
              </a:rPr>
              <a:t>■ </a:t>
            </a:r>
            <a:r>
              <a:rPr lang="en-US" altLang="ko-KR" sz="1100" b="1" dirty="0">
                <a:latin typeface="+mn-ea"/>
              </a:rPr>
              <a:t>H-Social Creator 5</a:t>
            </a:r>
            <a:r>
              <a:rPr lang="ko-KR" altLang="en-US" sz="1100" b="1" dirty="0">
                <a:latin typeface="+mn-ea"/>
              </a:rPr>
              <a:t>기</a:t>
            </a:r>
            <a:r>
              <a:rPr lang="en-US" altLang="ko-KR" sz="1100" b="1" dirty="0">
                <a:latin typeface="+mn-ea"/>
              </a:rPr>
              <a:t> </a:t>
            </a:r>
            <a:r>
              <a:rPr lang="ko-KR" altLang="en-US" sz="1100" b="1" dirty="0">
                <a:latin typeface="+mn-ea"/>
              </a:rPr>
              <a:t>활동계획</a:t>
            </a:r>
            <a:endParaRPr lang="en-US" altLang="ko-KR" sz="1100" b="1" dirty="0">
              <a:latin typeface="+mn-ea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C987A07D-10E5-43E2-8B69-C9C957C9B4E2}"/>
              </a:ext>
            </a:extLst>
          </p:cNvPr>
          <p:cNvSpPr/>
          <p:nvPr/>
        </p:nvSpPr>
        <p:spPr>
          <a:xfrm>
            <a:off x="4427147" y="1522418"/>
            <a:ext cx="4464821" cy="23714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dirty="0"/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2D7F1148-0334-45EC-83B9-76A631380EC7}"/>
              </a:ext>
            </a:extLst>
          </p:cNvPr>
          <p:cNvSpPr/>
          <p:nvPr/>
        </p:nvSpPr>
        <p:spPr>
          <a:xfrm>
            <a:off x="441150" y="4044052"/>
            <a:ext cx="3766411" cy="706543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US" altLang="ko-KR" sz="900" dirty="0">
                <a:latin typeface="+mn-ea"/>
              </a:rPr>
              <a:t>※ </a:t>
            </a:r>
            <a:r>
              <a:rPr lang="ko-KR" altLang="en-US" sz="900" dirty="0" err="1">
                <a:latin typeface="+mn-ea"/>
              </a:rPr>
              <a:t>사회혁신가란</a:t>
            </a:r>
            <a:r>
              <a:rPr lang="en-US" altLang="ko-KR" sz="900" dirty="0">
                <a:latin typeface="+mn-ea"/>
              </a:rPr>
              <a:t>? (Social Innovator)</a:t>
            </a:r>
            <a:br>
              <a:rPr lang="en-US" altLang="ko-KR" sz="900" dirty="0">
                <a:latin typeface="+mn-ea"/>
              </a:rPr>
            </a:br>
            <a:r>
              <a:rPr lang="ko-KR" altLang="ko-KR" sz="900" dirty="0"/>
              <a:t>공감능력을 바탕으로 사회환경적 문제 해결을 위한 지속가능한 솔루션을 만들기 위해 끊임없이 새로운 방법을 모색하고 실행하는 사람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endParaRPr lang="ko-KR" altLang="en-US" sz="900" dirty="0"/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774478DE-CDC2-49EC-8989-04A6D8FE145B}"/>
              </a:ext>
            </a:extLst>
          </p:cNvPr>
          <p:cNvSpPr/>
          <p:nvPr/>
        </p:nvSpPr>
        <p:spPr>
          <a:xfrm>
            <a:off x="4427147" y="4055788"/>
            <a:ext cx="652505" cy="355703"/>
          </a:xfrm>
          <a:prstGeom prst="rect">
            <a:avLst/>
          </a:prstGeom>
          <a:solidFill>
            <a:srgbClr val="012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 err="1"/>
              <a:t>성장코칭</a:t>
            </a:r>
            <a:endParaRPr lang="ko-KR" altLang="en-US" sz="800" b="1" dirty="0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1A1B04F5-6EB7-456A-AF6F-AC4B0E0554FD}"/>
              </a:ext>
            </a:extLst>
          </p:cNvPr>
          <p:cNvSpPr/>
          <p:nvPr/>
        </p:nvSpPr>
        <p:spPr>
          <a:xfrm>
            <a:off x="5079652" y="4110510"/>
            <a:ext cx="3345869" cy="232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o-KR" altLang="ko-KR" sz="900" dirty="0"/>
              <a:t>총</a:t>
            </a:r>
            <a:r>
              <a:rPr lang="en-US" altLang="ko-KR" sz="900" dirty="0"/>
              <a:t> 3</a:t>
            </a:r>
            <a:r>
              <a:rPr lang="ko-KR" altLang="ko-KR" sz="900" dirty="0"/>
              <a:t>회에 걸친 </a:t>
            </a:r>
            <a:r>
              <a:rPr lang="ko-KR" altLang="ko-KR" sz="900" dirty="0" err="1"/>
              <a:t>사회혁신가</a:t>
            </a:r>
            <a:r>
              <a:rPr lang="ko-KR" altLang="ko-KR" sz="900" dirty="0"/>
              <a:t> 성장 진단과 코칭</a:t>
            </a:r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CF975CB8-6B1D-411C-B90B-104574DF371E}"/>
              </a:ext>
            </a:extLst>
          </p:cNvPr>
          <p:cNvSpPr/>
          <p:nvPr/>
        </p:nvSpPr>
        <p:spPr>
          <a:xfrm>
            <a:off x="4427147" y="4446640"/>
            <a:ext cx="652505" cy="355703"/>
          </a:xfrm>
          <a:prstGeom prst="rect">
            <a:avLst/>
          </a:prstGeom>
          <a:solidFill>
            <a:srgbClr val="012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/>
              <a:t>크레딧</a:t>
            </a: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5EB63517-0C84-41D0-AD03-2E3A767BB766}"/>
              </a:ext>
            </a:extLst>
          </p:cNvPr>
          <p:cNvSpPr/>
          <p:nvPr/>
        </p:nvSpPr>
        <p:spPr>
          <a:xfrm>
            <a:off x="5079652" y="4447044"/>
            <a:ext cx="3345869" cy="382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o-KR" altLang="ko-KR" sz="900" dirty="0"/>
              <a:t>참여</a:t>
            </a:r>
            <a:r>
              <a:rPr lang="en-US" altLang="ko-KR" sz="900" dirty="0"/>
              <a:t> </a:t>
            </a:r>
            <a:r>
              <a:rPr lang="ko-KR" altLang="en-US" sz="900" dirty="0"/>
              <a:t>따른</a:t>
            </a:r>
            <a:r>
              <a:rPr lang="ko-KR" altLang="ko-KR" sz="900" dirty="0"/>
              <a:t> 크레딧 차등 지급으로 </a:t>
            </a:r>
            <a:r>
              <a:rPr lang="ko-KR" altLang="en-US" sz="900" dirty="0"/>
              <a:t>팀 점수 반영 </a:t>
            </a:r>
            <a:br>
              <a:rPr lang="en-US" altLang="ko-KR" sz="900" dirty="0"/>
            </a:br>
            <a:r>
              <a:rPr lang="en-US" altLang="ko-KR" sz="900" dirty="0"/>
              <a:t>*</a:t>
            </a:r>
            <a:r>
              <a:rPr lang="ko-KR" altLang="en-US" sz="900" dirty="0" err="1"/>
              <a:t>우수팀</a:t>
            </a:r>
            <a:r>
              <a:rPr lang="ko-KR" altLang="en-US" sz="900" dirty="0"/>
              <a:t> 선발</a:t>
            </a:r>
            <a:r>
              <a:rPr lang="en-US" altLang="ko-KR" sz="900" dirty="0"/>
              <a:t>, </a:t>
            </a:r>
            <a:r>
              <a:rPr lang="ko-KR" altLang="en-US" sz="900" dirty="0"/>
              <a:t>수료 기준 고려</a:t>
            </a:r>
            <a:endParaRPr lang="ko-KR" altLang="ko-KR" sz="900" dirty="0"/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081C57E7-FDDC-4C20-927F-5C52D3BF3958}"/>
              </a:ext>
            </a:extLst>
          </p:cNvPr>
          <p:cNvSpPr/>
          <p:nvPr/>
        </p:nvSpPr>
        <p:spPr>
          <a:xfrm>
            <a:off x="4427147" y="4836799"/>
            <a:ext cx="652505" cy="355703"/>
          </a:xfrm>
          <a:prstGeom prst="rect">
            <a:avLst/>
          </a:prstGeom>
          <a:solidFill>
            <a:srgbClr val="012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/>
              <a:t>운영</a:t>
            </a:r>
            <a:r>
              <a:rPr lang="en-US" altLang="ko-KR" sz="800" b="1" dirty="0"/>
              <a:t>TF</a:t>
            </a:r>
            <a:r>
              <a:rPr lang="ko-KR" altLang="en-US" sz="800" b="1" dirty="0"/>
              <a:t>팀</a:t>
            </a:r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3161D9D4-4902-4B6A-8889-AE692C45C3E8}"/>
              </a:ext>
            </a:extLst>
          </p:cNvPr>
          <p:cNvSpPr/>
          <p:nvPr/>
        </p:nvSpPr>
        <p:spPr>
          <a:xfrm>
            <a:off x="5079652" y="4846256"/>
            <a:ext cx="3345869" cy="3810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o-KR" altLang="ko-KR" sz="900" dirty="0"/>
              <a:t>체계적인 참여자 및 활동 관리</a:t>
            </a:r>
            <a:r>
              <a:rPr lang="en-US" altLang="ko-KR" sz="900" dirty="0"/>
              <a:t>, </a:t>
            </a:r>
            <a:r>
              <a:rPr lang="ko-KR" altLang="ko-KR" sz="900" dirty="0"/>
              <a:t>운영국과의 소통을 위한 </a:t>
            </a:r>
            <a:br>
              <a:rPr lang="en-US" altLang="ko-KR" sz="900" dirty="0"/>
            </a:br>
            <a:r>
              <a:rPr lang="ko-KR" altLang="ko-KR" sz="900" dirty="0"/>
              <a:t>운영</a:t>
            </a:r>
            <a:r>
              <a:rPr lang="en-US" altLang="ko-KR" sz="900" dirty="0"/>
              <a:t>, </a:t>
            </a:r>
            <a:r>
              <a:rPr lang="ko-KR" altLang="ko-KR" sz="900" dirty="0"/>
              <a:t>교육</a:t>
            </a:r>
            <a:r>
              <a:rPr lang="en-US" altLang="ko-KR" sz="900" dirty="0"/>
              <a:t>, </a:t>
            </a:r>
            <a:r>
              <a:rPr lang="ko-KR" altLang="ko-KR" sz="900" dirty="0"/>
              <a:t>콘텐츠</a:t>
            </a:r>
            <a:r>
              <a:rPr lang="en-US" altLang="ko-KR" sz="900" dirty="0"/>
              <a:t> 3</a:t>
            </a:r>
            <a:r>
              <a:rPr lang="ko-KR" altLang="ko-KR" sz="900" dirty="0"/>
              <a:t>개</a:t>
            </a:r>
            <a:r>
              <a:rPr lang="en-US" altLang="ko-KR" sz="900" dirty="0"/>
              <a:t> TF</a:t>
            </a:r>
            <a:r>
              <a:rPr lang="ko-KR" altLang="ko-KR" sz="900" dirty="0"/>
              <a:t>팀 운영</a:t>
            </a:r>
          </a:p>
        </p:txBody>
      </p:sp>
      <p:sp>
        <p:nvSpPr>
          <p:cNvPr id="43" name="직사각형 42">
            <a:extLst>
              <a:ext uri="{FF2B5EF4-FFF2-40B4-BE49-F238E27FC236}">
                <a16:creationId xmlns:a16="http://schemas.microsoft.com/office/drawing/2014/main" id="{671B5BDB-7617-47E7-80C8-F77FDEC5A7BB}"/>
              </a:ext>
            </a:extLst>
          </p:cNvPr>
          <p:cNvSpPr/>
          <p:nvPr/>
        </p:nvSpPr>
        <p:spPr>
          <a:xfrm>
            <a:off x="378111" y="1378720"/>
            <a:ext cx="4193889" cy="2515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200" b="1" dirty="0"/>
              <a:t>[View-able] - </a:t>
            </a:r>
            <a:r>
              <a:rPr lang="ko-KR" altLang="en-US" sz="1200" b="1" dirty="0"/>
              <a:t>사회혁신 강의</a:t>
            </a:r>
            <a:endParaRPr lang="ko-KR" altLang="ko-KR" sz="1200" b="1" dirty="0"/>
          </a:p>
          <a:p>
            <a:pPr>
              <a:lnSpc>
                <a:spcPct val="120000"/>
              </a:lnSpc>
            </a:pPr>
            <a:r>
              <a:rPr lang="en-US" altLang="ko-KR" sz="900" dirty="0"/>
              <a:t>- </a:t>
            </a:r>
            <a:r>
              <a:rPr lang="ko-KR" altLang="ko-KR" sz="900" dirty="0" err="1"/>
              <a:t>사회혁신가</a:t>
            </a:r>
            <a:r>
              <a:rPr lang="ko-KR" altLang="ko-KR" sz="900" dirty="0"/>
              <a:t> 양성에 필요한 마인드셋</a:t>
            </a:r>
            <a:r>
              <a:rPr lang="en-US" altLang="ko-KR" sz="900" dirty="0"/>
              <a:t>&amp;</a:t>
            </a:r>
            <a:r>
              <a:rPr lang="ko-KR" altLang="ko-KR" sz="900" dirty="0"/>
              <a:t>역량 </a:t>
            </a:r>
          </a:p>
          <a:p>
            <a:pPr>
              <a:lnSpc>
                <a:spcPct val="120000"/>
              </a:lnSpc>
            </a:pPr>
            <a:r>
              <a:rPr lang="en-US" altLang="ko-KR" sz="900" dirty="0"/>
              <a:t>*</a:t>
            </a:r>
            <a:r>
              <a:rPr lang="ko-KR" altLang="ko-KR" sz="900" dirty="0"/>
              <a:t>사회혁신 이해</a:t>
            </a:r>
            <a:r>
              <a:rPr lang="en-US" altLang="ko-KR" sz="900" dirty="0"/>
              <a:t>, </a:t>
            </a:r>
            <a:r>
              <a:rPr lang="ko-KR" altLang="ko-KR" sz="900" dirty="0"/>
              <a:t>기업가정신</a:t>
            </a:r>
            <a:r>
              <a:rPr lang="en-US" altLang="ko-KR" sz="900" dirty="0"/>
              <a:t>, </a:t>
            </a:r>
            <a:r>
              <a:rPr lang="ko-KR" altLang="ko-KR" sz="900" dirty="0"/>
              <a:t>문제정의</a:t>
            </a:r>
            <a:r>
              <a:rPr lang="en-US" altLang="ko-KR" sz="900" dirty="0"/>
              <a:t>, </a:t>
            </a:r>
            <a:r>
              <a:rPr lang="ko-KR" altLang="ko-KR" sz="900" dirty="0"/>
              <a:t>현대자동차</a:t>
            </a:r>
            <a:r>
              <a:rPr lang="en-US" altLang="ko-KR" sz="900" dirty="0"/>
              <a:t> CSR/CSV </a:t>
            </a:r>
            <a:r>
              <a:rPr lang="ko-KR" altLang="ko-KR" sz="900" dirty="0" err="1"/>
              <a:t>케이스스터디</a:t>
            </a:r>
            <a:r>
              <a:rPr lang="en-US" altLang="ko-KR" sz="900" dirty="0"/>
              <a:t>,  </a:t>
            </a:r>
            <a:br>
              <a:rPr lang="en-US" altLang="ko-KR" sz="900" dirty="0"/>
            </a:br>
            <a:r>
              <a:rPr lang="en-US" altLang="ko-KR" sz="900" dirty="0"/>
              <a:t>  </a:t>
            </a:r>
            <a:r>
              <a:rPr lang="ko-KR" altLang="ko-KR" sz="900" dirty="0"/>
              <a:t>프로젝트 </a:t>
            </a:r>
            <a:r>
              <a:rPr lang="ko-KR" altLang="ko-KR" sz="900" dirty="0" err="1"/>
              <a:t>매니징</a:t>
            </a:r>
            <a:r>
              <a:rPr lang="ko-KR" altLang="ko-KR" sz="900" dirty="0"/>
              <a:t> 등</a:t>
            </a:r>
          </a:p>
          <a:p>
            <a:pPr>
              <a:lnSpc>
                <a:spcPct val="120000"/>
              </a:lnSpc>
            </a:pPr>
            <a:r>
              <a:rPr lang="en-US" altLang="ko-KR" sz="600" dirty="0"/>
              <a:t> </a:t>
            </a:r>
            <a:endParaRPr lang="ko-KR" altLang="ko-KR" sz="1200" dirty="0"/>
          </a:p>
          <a:p>
            <a:pPr>
              <a:lnSpc>
                <a:spcPct val="120000"/>
              </a:lnSpc>
            </a:pPr>
            <a:r>
              <a:rPr lang="en-US" altLang="ko-KR" sz="1200" b="1" dirty="0"/>
              <a:t>[Do-able] - </a:t>
            </a:r>
            <a:r>
              <a:rPr lang="ko-KR" altLang="en-US" sz="1200" b="1" dirty="0"/>
              <a:t>사회문제 해결 프로젝트</a:t>
            </a:r>
            <a:endParaRPr lang="ko-KR" altLang="ko-KR" sz="1200" b="1" dirty="0"/>
          </a:p>
          <a:p>
            <a:pPr>
              <a:lnSpc>
                <a:spcPct val="120000"/>
              </a:lnSpc>
            </a:pPr>
            <a:r>
              <a:rPr lang="en-US" altLang="ko-KR" sz="900" dirty="0"/>
              <a:t>- Design Thinking </a:t>
            </a:r>
            <a:r>
              <a:rPr lang="ko-KR" altLang="ko-KR" sz="900" dirty="0"/>
              <a:t>기반 사회문제</a:t>
            </a:r>
            <a:r>
              <a:rPr lang="en-US" altLang="ko-KR" sz="900" dirty="0"/>
              <a:t> CSV </a:t>
            </a:r>
            <a:r>
              <a:rPr lang="ko-KR" altLang="ko-KR" sz="900" dirty="0"/>
              <a:t>프로젝트 수행 </a:t>
            </a:r>
          </a:p>
          <a:p>
            <a:pPr>
              <a:lnSpc>
                <a:spcPct val="120000"/>
              </a:lnSpc>
            </a:pPr>
            <a:r>
              <a:rPr lang="en-US" altLang="ko-KR" sz="900" dirty="0"/>
              <a:t>*UN</a:t>
            </a:r>
            <a:r>
              <a:rPr lang="ko-KR" altLang="ko-KR" sz="900" dirty="0"/>
              <a:t>의</a:t>
            </a:r>
            <a:r>
              <a:rPr lang="en-US" altLang="ko-KR" sz="900" dirty="0"/>
              <a:t> SDGs</a:t>
            </a:r>
            <a:r>
              <a:rPr lang="ko-KR" altLang="ko-KR" sz="900" dirty="0"/>
              <a:t>와 현대자동차의</a:t>
            </a:r>
            <a:r>
              <a:rPr lang="en-US" altLang="ko-KR" sz="900" dirty="0"/>
              <a:t> CSV </a:t>
            </a:r>
            <a:r>
              <a:rPr lang="ko-KR" altLang="ko-KR" sz="900" dirty="0"/>
              <a:t>영역에 포함된 주제 부여</a:t>
            </a:r>
          </a:p>
          <a:p>
            <a:pPr>
              <a:lnSpc>
                <a:spcPct val="120000"/>
              </a:lnSpc>
            </a:pPr>
            <a:r>
              <a:rPr lang="en-US" altLang="ko-KR" sz="900" dirty="0"/>
              <a:t>*</a:t>
            </a:r>
            <a:r>
              <a:rPr lang="ko-KR" altLang="ko-KR" sz="900" dirty="0"/>
              <a:t>사회문제 구조 속에 있는 사람들의 목소리를 </a:t>
            </a:r>
            <a:r>
              <a:rPr lang="ko-KR" altLang="ko-KR" sz="900" dirty="0" err="1"/>
              <a:t>직접듣는</a:t>
            </a:r>
            <a:r>
              <a:rPr lang="ko-KR" altLang="ko-KR" sz="900" dirty="0"/>
              <a:t> 현장조사 중심</a:t>
            </a:r>
            <a:r>
              <a:rPr lang="en-US" altLang="ko-KR" sz="700" dirty="0"/>
              <a:t> </a:t>
            </a:r>
            <a:endParaRPr lang="ko-KR" altLang="ko-KR" sz="1400" dirty="0"/>
          </a:p>
          <a:p>
            <a:pPr>
              <a:lnSpc>
                <a:spcPct val="120000"/>
              </a:lnSpc>
            </a:pPr>
            <a:endParaRPr lang="en-US" altLang="ko-KR" sz="600" dirty="0"/>
          </a:p>
          <a:p>
            <a:pPr>
              <a:lnSpc>
                <a:spcPct val="120000"/>
              </a:lnSpc>
            </a:pPr>
            <a:r>
              <a:rPr lang="en-US" altLang="ko-KR" sz="1200" b="1" dirty="0"/>
              <a:t>[Go-able] - </a:t>
            </a:r>
            <a:r>
              <a:rPr lang="ko-KR" altLang="en-US" sz="1200" b="1" dirty="0"/>
              <a:t>사회혁신 생태계 체험</a:t>
            </a:r>
            <a:r>
              <a:rPr lang="en-US" altLang="ko-KR" sz="1200" b="1" dirty="0"/>
              <a:t>&amp;</a:t>
            </a:r>
            <a:r>
              <a:rPr lang="ko-KR" altLang="en-US" sz="1200" b="1" dirty="0"/>
              <a:t>탐방</a:t>
            </a:r>
            <a:endParaRPr lang="ko-KR" altLang="ko-KR" sz="1200" b="1" dirty="0"/>
          </a:p>
          <a:p>
            <a:pPr>
              <a:lnSpc>
                <a:spcPct val="120000"/>
              </a:lnSpc>
            </a:pPr>
            <a:r>
              <a:rPr lang="en-US" altLang="ko-KR" sz="900" dirty="0"/>
              <a:t>- </a:t>
            </a:r>
            <a:r>
              <a:rPr lang="ko-KR" altLang="ko-KR" sz="900" dirty="0"/>
              <a:t>사회문제의 현장 체험과 사회문제를 사업기회로 만들어 성공한 기업 탐방</a:t>
            </a:r>
          </a:p>
          <a:p>
            <a:pPr>
              <a:lnSpc>
                <a:spcPct val="120000"/>
              </a:lnSpc>
            </a:pPr>
            <a:r>
              <a:rPr lang="en-US" altLang="ko-KR" sz="900" dirty="0"/>
              <a:t>*</a:t>
            </a:r>
            <a:r>
              <a:rPr lang="ko-KR" altLang="ko-KR" sz="900" dirty="0"/>
              <a:t>공감 콘테스트</a:t>
            </a:r>
            <a:r>
              <a:rPr lang="en-US" altLang="ko-KR" sz="900" dirty="0"/>
              <a:t>, </a:t>
            </a:r>
            <a:r>
              <a:rPr lang="ko-KR" altLang="ko-KR" sz="900" dirty="0" err="1"/>
              <a:t>소셜생태계</a:t>
            </a:r>
            <a:r>
              <a:rPr lang="ko-KR" altLang="ko-KR" sz="900" dirty="0"/>
              <a:t> 체험 등</a:t>
            </a:r>
          </a:p>
          <a:p>
            <a:pPr>
              <a:lnSpc>
                <a:spcPct val="120000"/>
              </a:lnSpc>
            </a:pPr>
            <a:endParaRPr lang="ko-KR" altLang="ko-KR" sz="1200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57B447D1-C87B-4803-90BC-A7DB1F8B3B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9637" y="1630669"/>
            <a:ext cx="4335172" cy="1894270"/>
          </a:xfrm>
          <a:prstGeom prst="rect">
            <a:avLst/>
          </a:prstGeom>
        </p:spPr>
      </p:pic>
      <p:sp>
        <p:nvSpPr>
          <p:cNvPr id="45" name="직사각형 44">
            <a:extLst>
              <a:ext uri="{FF2B5EF4-FFF2-40B4-BE49-F238E27FC236}">
                <a16:creationId xmlns:a16="http://schemas.microsoft.com/office/drawing/2014/main" id="{8BD002DB-9302-4BF3-928C-E2FE9600A3EF}"/>
              </a:ext>
            </a:extLst>
          </p:cNvPr>
          <p:cNvSpPr/>
          <p:nvPr/>
        </p:nvSpPr>
        <p:spPr>
          <a:xfrm>
            <a:off x="423376" y="5993353"/>
            <a:ext cx="8468592" cy="678406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txBody>
          <a:bodyPr wrap="square" anchor="ctr">
            <a:noAutofit/>
          </a:bodyPr>
          <a:lstStyle/>
          <a:p>
            <a:pPr>
              <a:spcAft>
                <a:spcPts val="800"/>
              </a:spcAft>
            </a:pPr>
            <a:r>
              <a:rPr lang="ko-KR" altLang="en-US" sz="1000" dirty="0">
                <a:latin typeface="+mn-ea"/>
              </a:rPr>
              <a:t>▶ </a:t>
            </a:r>
            <a:r>
              <a:rPr lang="en-US" altLang="ko-KR" sz="1000" dirty="0">
                <a:latin typeface="+mn-ea"/>
              </a:rPr>
              <a:t>H-Social Creator 1~4</a:t>
            </a:r>
            <a:r>
              <a:rPr lang="ko-KR" altLang="en-US" sz="1000" dirty="0">
                <a:latin typeface="+mn-ea"/>
              </a:rPr>
              <a:t>기 활동 참고링크</a:t>
            </a:r>
            <a:r>
              <a:rPr lang="en-US" altLang="ko-KR" sz="1000" dirty="0">
                <a:latin typeface="+mn-ea"/>
              </a:rPr>
              <a:t>: </a:t>
            </a:r>
            <a:r>
              <a:rPr lang="en-US" altLang="ko-KR" sz="1000" dirty="0">
                <a:latin typeface="+mn-ea"/>
                <a:hlinkClick r:id="rId3"/>
              </a:rPr>
              <a:t>http://cafe.naver.com/hsocialcreator</a:t>
            </a:r>
            <a:endParaRPr lang="en-US" altLang="ko-KR" sz="1000" dirty="0">
              <a:latin typeface="+mn-ea"/>
            </a:endParaRPr>
          </a:p>
          <a:p>
            <a:pPr>
              <a:spcAft>
                <a:spcPts val="800"/>
              </a:spcAft>
            </a:pPr>
            <a:r>
              <a:rPr lang="ko-KR" altLang="en-US" sz="1000" dirty="0">
                <a:latin typeface="+mn-ea"/>
              </a:rPr>
              <a:t>▶ 문의</a:t>
            </a:r>
            <a:r>
              <a:rPr lang="en-US" altLang="ko-KR" sz="1000" dirty="0">
                <a:latin typeface="+mn-ea"/>
              </a:rPr>
              <a:t>: MYSC </a:t>
            </a:r>
            <a:r>
              <a:rPr lang="ko-KR" altLang="en-US" sz="1000" dirty="0">
                <a:latin typeface="+mn-ea"/>
              </a:rPr>
              <a:t>김홍일 선임연구원 </a:t>
            </a:r>
            <a:r>
              <a:rPr lang="en-US" altLang="ko-KR" sz="1000" dirty="0">
                <a:latin typeface="+mn-ea"/>
              </a:rPr>
              <a:t>(02)532-1110, hscinnovator@gmail.com)</a:t>
            </a:r>
            <a:endParaRPr lang="ko-KR" altLang="en-US" sz="1000" dirty="0">
              <a:latin typeface="+mn-ea"/>
            </a:endParaRPr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197885D2-D097-478C-AA0E-D9B22C02410D}"/>
              </a:ext>
            </a:extLst>
          </p:cNvPr>
          <p:cNvSpPr/>
          <p:nvPr/>
        </p:nvSpPr>
        <p:spPr>
          <a:xfrm>
            <a:off x="5050412" y="3597770"/>
            <a:ext cx="3345869" cy="232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altLang="ko-KR" sz="900" dirty="0"/>
              <a:t>&lt;7</a:t>
            </a:r>
            <a:r>
              <a:rPr lang="ko-KR" altLang="en-US" sz="900" dirty="0"/>
              <a:t>월</a:t>
            </a:r>
            <a:r>
              <a:rPr lang="en-US" altLang="ko-KR" sz="900" dirty="0"/>
              <a:t>~10</a:t>
            </a:r>
            <a:r>
              <a:rPr lang="ko-KR" altLang="en-US" sz="900" dirty="0"/>
              <a:t>월간 </a:t>
            </a:r>
            <a:r>
              <a:rPr lang="en-US" altLang="ko-KR" sz="900" dirty="0"/>
              <a:t>3</a:t>
            </a:r>
            <a:r>
              <a:rPr lang="ko-KR" altLang="en-US" sz="900" dirty="0"/>
              <a:t>가지 트랙 </a:t>
            </a:r>
            <a:r>
              <a:rPr lang="en-US" altLang="ko-KR" sz="900" dirty="0"/>
              <a:t>(</a:t>
            </a:r>
            <a:r>
              <a:rPr lang="en-US" altLang="ko-KR" sz="900" dirty="0" err="1"/>
              <a:t>View&amp;Do&amp;Go-able</a:t>
            </a:r>
            <a:r>
              <a:rPr lang="en-US" altLang="ko-KR" sz="900" dirty="0"/>
              <a:t>) </a:t>
            </a:r>
            <a:r>
              <a:rPr lang="ko-KR" altLang="en-US" sz="900" dirty="0"/>
              <a:t>동시 진행</a:t>
            </a:r>
            <a:r>
              <a:rPr lang="en-US" altLang="ko-KR" sz="900" dirty="0"/>
              <a:t>&gt;</a:t>
            </a:r>
            <a:r>
              <a:rPr lang="ko-KR" altLang="en-US" sz="900" dirty="0"/>
              <a:t>  </a:t>
            </a:r>
            <a:endParaRPr lang="ko-KR" altLang="ko-KR" sz="900" dirty="0"/>
          </a:p>
        </p:txBody>
      </p:sp>
    </p:spTree>
    <p:extLst>
      <p:ext uri="{BB962C8B-B14F-4D97-AF65-F5344CB8AC3E}">
        <p14:creationId xmlns:p14="http://schemas.microsoft.com/office/powerpoint/2010/main" val="34043308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94734"/>
            <a:ext cx="9144000" cy="68411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0" y="0"/>
            <a:ext cx="9144000" cy="558800"/>
          </a:xfrm>
          <a:prstGeom prst="rect">
            <a:avLst/>
          </a:prstGeom>
          <a:solidFill>
            <a:srgbClr val="012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63683" y="110123"/>
            <a:ext cx="27769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>
                <a:solidFill>
                  <a:schemeClr val="bg1"/>
                </a:solidFill>
              </a:rPr>
              <a:t>H-Social Creator 5</a:t>
            </a:r>
            <a:r>
              <a:rPr lang="ko-KR" altLang="en-US" sz="1600" b="1" dirty="0">
                <a:solidFill>
                  <a:schemeClr val="bg1"/>
                </a:solidFill>
              </a:rPr>
              <a:t>기 활동소개</a:t>
            </a:r>
          </a:p>
        </p:txBody>
      </p:sp>
      <p:sp>
        <p:nvSpPr>
          <p:cNvPr id="15" name="직사각형 14"/>
          <p:cNvSpPr/>
          <p:nvPr/>
        </p:nvSpPr>
        <p:spPr>
          <a:xfrm>
            <a:off x="218518" y="1042130"/>
            <a:ext cx="468824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en-US" altLang="ko-KR" sz="1100" b="1" dirty="0">
                <a:latin typeface="+mn-ea"/>
              </a:rPr>
              <a:t>2. </a:t>
            </a:r>
            <a:r>
              <a:rPr lang="ko-KR" altLang="en-US" sz="1100" b="1" dirty="0">
                <a:latin typeface="+mn-ea"/>
              </a:rPr>
              <a:t>모집 및 선발 일정</a:t>
            </a:r>
            <a:endParaRPr lang="en-US" altLang="ko-KR" sz="1100" b="1" dirty="0">
              <a:latin typeface="+mn-ea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174728" y="4040577"/>
            <a:ext cx="439727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ko-KR" altLang="en-US" sz="1100" b="1" u="sng" dirty="0">
                <a:latin typeface="+mn-ea"/>
              </a:rPr>
              <a:t>■ 참고</a:t>
            </a:r>
            <a:r>
              <a:rPr lang="en-US" altLang="ko-KR" sz="1100" b="1" u="sng" dirty="0">
                <a:latin typeface="+mn-ea"/>
              </a:rPr>
              <a:t>: H-Social Creator 1~4</a:t>
            </a:r>
            <a:r>
              <a:rPr lang="ko-KR" altLang="en-US" sz="1100" b="1" u="sng" dirty="0">
                <a:latin typeface="+mn-ea"/>
              </a:rPr>
              <a:t>기 활동모습</a:t>
            </a:r>
            <a:endParaRPr lang="ko-KR" altLang="en-US" sz="1100" dirty="0">
              <a:latin typeface="+mn-ea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5552D8F8-F5DB-438B-85E3-A1469E62CEA5}"/>
              </a:ext>
            </a:extLst>
          </p:cNvPr>
          <p:cNvSpPr/>
          <p:nvPr/>
        </p:nvSpPr>
        <p:spPr>
          <a:xfrm>
            <a:off x="218518" y="684759"/>
            <a:ext cx="439727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ko-KR" altLang="en-US" sz="1100" b="1" dirty="0">
                <a:latin typeface="+mn-ea"/>
              </a:rPr>
              <a:t>■ </a:t>
            </a:r>
            <a:r>
              <a:rPr lang="en-US" altLang="ko-KR" sz="1100" b="1" dirty="0">
                <a:latin typeface="+mn-ea"/>
              </a:rPr>
              <a:t>H-Social Creator 5</a:t>
            </a:r>
            <a:r>
              <a:rPr lang="ko-KR" altLang="en-US" sz="1100" b="1" dirty="0">
                <a:latin typeface="+mn-ea"/>
              </a:rPr>
              <a:t>기</a:t>
            </a:r>
            <a:r>
              <a:rPr lang="en-US" altLang="ko-KR" sz="1100" b="1" dirty="0">
                <a:latin typeface="+mn-ea"/>
              </a:rPr>
              <a:t> </a:t>
            </a:r>
            <a:r>
              <a:rPr lang="ko-KR" altLang="en-US" sz="1100" b="1" dirty="0">
                <a:latin typeface="+mn-ea"/>
              </a:rPr>
              <a:t>활동계획</a:t>
            </a:r>
            <a:endParaRPr lang="en-US" altLang="ko-KR" sz="1100" b="1" dirty="0">
              <a:latin typeface="+mn-ea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545279F2-F151-44AC-8D6C-3B14A62204AF}"/>
              </a:ext>
            </a:extLst>
          </p:cNvPr>
          <p:cNvSpPr/>
          <p:nvPr/>
        </p:nvSpPr>
        <p:spPr>
          <a:xfrm>
            <a:off x="310505" y="1338835"/>
            <a:ext cx="4777330" cy="16558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488" indent="-90488">
              <a:lnSpc>
                <a:spcPct val="8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ko-KR" sz="1100" b="1" dirty="0">
                <a:latin typeface="+mn-ea"/>
              </a:rPr>
              <a:t>5</a:t>
            </a:r>
            <a:r>
              <a:rPr lang="ko-KR" altLang="en-US" sz="1100" b="1" dirty="0">
                <a:latin typeface="+mn-ea"/>
              </a:rPr>
              <a:t>월 </a:t>
            </a:r>
            <a:r>
              <a:rPr lang="en-US" altLang="ko-KR" sz="1100" b="1" dirty="0">
                <a:latin typeface="+mn-ea"/>
              </a:rPr>
              <a:t>20</a:t>
            </a:r>
            <a:r>
              <a:rPr lang="ko-KR" altLang="en-US" sz="1100" b="1" dirty="0">
                <a:latin typeface="+mn-ea"/>
              </a:rPr>
              <a:t>일</a:t>
            </a:r>
            <a:r>
              <a:rPr lang="en-US" altLang="ko-KR" sz="1100" b="1" dirty="0">
                <a:latin typeface="+mn-ea"/>
              </a:rPr>
              <a:t>(</a:t>
            </a:r>
            <a:r>
              <a:rPr lang="ko-KR" altLang="en-US" sz="1100" b="1" dirty="0">
                <a:latin typeface="+mn-ea"/>
              </a:rPr>
              <a:t>수</a:t>
            </a:r>
            <a:r>
              <a:rPr lang="en-US" altLang="ko-KR" sz="1100" b="1" dirty="0">
                <a:latin typeface="+mn-ea"/>
              </a:rPr>
              <a:t>) - </a:t>
            </a:r>
            <a:r>
              <a:rPr lang="en-US" altLang="ko-KR" sz="1100" dirty="0">
                <a:latin typeface="+mn-ea"/>
              </a:rPr>
              <a:t>1</a:t>
            </a:r>
            <a:r>
              <a:rPr lang="ko-KR" altLang="en-US" sz="1100" dirty="0">
                <a:latin typeface="+mn-ea"/>
              </a:rPr>
              <a:t>차 모집 설명회 </a:t>
            </a:r>
            <a:r>
              <a:rPr lang="en-US" altLang="ko-KR" sz="1100" dirty="0">
                <a:latin typeface="+mn-ea"/>
              </a:rPr>
              <a:t>(</a:t>
            </a:r>
            <a:r>
              <a:rPr lang="ko-KR" altLang="en-US" sz="1100" dirty="0">
                <a:latin typeface="+mn-ea"/>
              </a:rPr>
              <a:t>중앙대학교 서울캠퍼스</a:t>
            </a:r>
            <a:r>
              <a:rPr lang="en-US" altLang="ko-KR" sz="1100" dirty="0">
                <a:latin typeface="+mn-ea"/>
              </a:rPr>
              <a:t>, 18:00~19:30)</a:t>
            </a:r>
          </a:p>
          <a:p>
            <a:pPr marL="90488" indent="-90488">
              <a:lnSpc>
                <a:spcPct val="8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ko-KR" sz="1100" b="1" dirty="0">
                <a:latin typeface="+mn-ea"/>
              </a:rPr>
              <a:t>6</a:t>
            </a:r>
            <a:r>
              <a:rPr lang="ko-KR" altLang="en-US" sz="1100" b="1" dirty="0">
                <a:latin typeface="+mn-ea"/>
              </a:rPr>
              <a:t>월 </a:t>
            </a:r>
            <a:r>
              <a:rPr lang="en-US" altLang="ko-KR" sz="1100" b="1" dirty="0">
                <a:latin typeface="+mn-ea"/>
              </a:rPr>
              <a:t>3</a:t>
            </a:r>
            <a:r>
              <a:rPr lang="ko-KR" altLang="en-US" sz="1100" b="1" dirty="0">
                <a:latin typeface="+mn-ea"/>
              </a:rPr>
              <a:t>일</a:t>
            </a:r>
            <a:r>
              <a:rPr lang="en-US" altLang="ko-KR" sz="1100" b="1" dirty="0">
                <a:latin typeface="+mn-ea"/>
              </a:rPr>
              <a:t>(</a:t>
            </a:r>
            <a:r>
              <a:rPr lang="ko-KR" altLang="en-US" sz="1100" b="1" dirty="0">
                <a:latin typeface="+mn-ea"/>
              </a:rPr>
              <a:t>월</a:t>
            </a:r>
            <a:r>
              <a:rPr lang="en-US" altLang="ko-KR" sz="1100" b="1" dirty="0">
                <a:latin typeface="+mn-ea"/>
              </a:rPr>
              <a:t>) - </a:t>
            </a:r>
            <a:r>
              <a:rPr lang="en-US" altLang="ko-KR" sz="1100" dirty="0">
                <a:latin typeface="+mn-ea"/>
              </a:rPr>
              <a:t>2</a:t>
            </a:r>
            <a:r>
              <a:rPr lang="ko-KR" altLang="en-US" sz="1100" dirty="0">
                <a:latin typeface="+mn-ea"/>
              </a:rPr>
              <a:t>차 모집 설명회 </a:t>
            </a:r>
            <a:r>
              <a:rPr lang="en-US" altLang="ko-KR" sz="1100" dirty="0">
                <a:latin typeface="+mn-ea"/>
              </a:rPr>
              <a:t>(</a:t>
            </a:r>
            <a:r>
              <a:rPr lang="ko-KR" altLang="en-US" sz="1100" dirty="0">
                <a:latin typeface="+mn-ea"/>
              </a:rPr>
              <a:t>성수동 </a:t>
            </a:r>
            <a:r>
              <a:rPr lang="ko-KR" altLang="en-US" sz="1100" dirty="0" err="1">
                <a:latin typeface="+mn-ea"/>
              </a:rPr>
              <a:t>헤이그라운드</a:t>
            </a:r>
            <a:r>
              <a:rPr lang="en-US" altLang="ko-KR" sz="1100" dirty="0">
                <a:latin typeface="+mn-ea"/>
              </a:rPr>
              <a:t>, 16:30~18:00)</a:t>
            </a:r>
          </a:p>
          <a:p>
            <a:pPr marL="90488" indent="-90488">
              <a:lnSpc>
                <a:spcPct val="8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ko-KR" sz="1100" b="1" dirty="0">
                <a:latin typeface="+mn-ea"/>
              </a:rPr>
              <a:t>6</a:t>
            </a:r>
            <a:r>
              <a:rPr lang="ko-KR" altLang="en-US" sz="1100" b="1" dirty="0">
                <a:latin typeface="+mn-ea"/>
              </a:rPr>
              <a:t>월 </a:t>
            </a:r>
            <a:r>
              <a:rPr lang="en-US" altLang="ko-KR" sz="1100" b="1" dirty="0">
                <a:latin typeface="+mn-ea"/>
              </a:rPr>
              <a:t>17</a:t>
            </a:r>
            <a:r>
              <a:rPr lang="ko-KR" altLang="en-US" sz="1100" b="1" dirty="0">
                <a:latin typeface="+mn-ea"/>
              </a:rPr>
              <a:t>일</a:t>
            </a:r>
            <a:r>
              <a:rPr lang="en-US" altLang="ko-KR" sz="1100" b="1" dirty="0">
                <a:latin typeface="+mn-ea"/>
              </a:rPr>
              <a:t>(</a:t>
            </a:r>
            <a:r>
              <a:rPr lang="ko-KR" altLang="en-US" sz="1100" b="1" dirty="0">
                <a:latin typeface="+mn-ea"/>
              </a:rPr>
              <a:t>월</a:t>
            </a:r>
            <a:r>
              <a:rPr lang="en-US" altLang="ko-KR" sz="1100" b="1" dirty="0">
                <a:latin typeface="+mn-ea"/>
              </a:rPr>
              <a:t>) -</a:t>
            </a:r>
            <a:r>
              <a:rPr lang="en-US" altLang="ko-KR" sz="1100" dirty="0">
                <a:latin typeface="+mn-ea"/>
              </a:rPr>
              <a:t> </a:t>
            </a:r>
            <a:r>
              <a:rPr lang="ko-KR" altLang="en-US" sz="1100" dirty="0">
                <a:latin typeface="+mn-ea"/>
              </a:rPr>
              <a:t>서류접수 마감 </a:t>
            </a:r>
            <a:r>
              <a:rPr lang="en-US" altLang="ko-KR" sz="1100" dirty="0">
                <a:latin typeface="+mn-ea"/>
              </a:rPr>
              <a:t>13:00</a:t>
            </a:r>
          </a:p>
          <a:p>
            <a:pPr marL="90488" indent="-90488">
              <a:lnSpc>
                <a:spcPct val="8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ko-KR" sz="1100" b="1" dirty="0">
                <a:latin typeface="+mn-ea"/>
              </a:rPr>
              <a:t>6</a:t>
            </a:r>
            <a:r>
              <a:rPr lang="ko-KR" altLang="en-US" sz="1100" b="1" dirty="0">
                <a:latin typeface="+mn-ea"/>
              </a:rPr>
              <a:t>월 </a:t>
            </a:r>
            <a:r>
              <a:rPr lang="en-US" altLang="ko-KR" sz="1100" b="1" dirty="0">
                <a:latin typeface="+mn-ea"/>
              </a:rPr>
              <a:t>18(</a:t>
            </a:r>
            <a:r>
              <a:rPr lang="ko-KR" altLang="en-US" sz="1100" b="1" dirty="0">
                <a:latin typeface="+mn-ea"/>
              </a:rPr>
              <a:t>화</a:t>
            </a:r>
            <a:r>
              <a:rPr lang="en-US" altLang="ko-KR" sz="1100" b="1" dirty="0">
                <a:latin typeface="+mn-ea"/>
              </a:rPr>
              <a:t>)~19</a:t>
            </a:r>
            <a:r>
              <a:rPr lang="ko-KR" altLang="en-US" sz="1100" b="1" dirty="0">
                <a:latin typeface="+mn-ea"/>
              </a:rPr>
              <a:t>일</a:t>
            </a:r>
            <a:r>
              <a:rPr lang="en-US" altLang="ko-KR" sz="1100" b="1" dirty="0">
                <a:latin typeface="+mn-ea"/>
              </a:rPr>
              <a:t>(</a:t>
            </a:r>
            <a:r>
              <a:rPr lang="ko-KR" altLang="en-US" sz="1100" b="1" dirty="0">
                <a:latin typeface="+mn-ea"/>
              </a:rPr>
              <a:t>수</a:t>
            </a:r>
            <a:r>
              <a:rPr lang="en-US" altLang="ko-KR" sz="1100" b="1" dirty="0">
                <a:latin typeface="+mn-ea"/>
              </a:rPr>
              <a:t>) -</a:t>
            </a:r>
            <a:r>
              <a:rPr lang="en-US" altLang="ko-KR" sz="1100" dirty="0">
                <a:latin typeface="+mn-ea"/>
              </a:rPr>
              <a:t> </a:t>
            </a:r>
            <a:r>
              <a:rPr lang="ko-KR" altLang="en-US" sz="1100" dirty="0">
                <a:latin typeface="+mn-ea"/>
              </a:rPr>
              <a:t>서류심사 결과 발표</a:t>
            </a:r>
            <a:endParaRPr lang="en-US" altLang="ko-KR" sz="1100" dirty="0">
              <a:latin typeface="+mn-ea"/>
            </a:endParaRPr>
          </a:p>
          <a:p>
            <a:pPr marL="90488" indent="-90488">
              <a:lnSpc>
                <a:spcPct val="8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ko-KR" sz="1100" b="1" dirty="0">
                <a:latin typeface="+mn-ea"/>
              </a:rPr>
              <a:t>6</a:t>
            </a:r>
            <a:r>
              <a:rPr lang="ko-KR" altLang="en-US" sz="1100" b="1" dirty="0">
                <a:latin typeface="+mn-ea"/>
              </a:rPr>
              <a:t>월 </a:t>
            </a:r>
            <a:r>
              <a:rPr lang="en-US" altLang="ko-KR" sz="1100" b="1" dirty="0">
                <a:latin typeface="+mn-ea"/>
              </a:rPr>
              <a:t>22</a:t>
            </a:r>
            <a:r>
              <a:rPr lang="ko-KR" altLang="en-US" sz="1100" b="1" dirty="0">
                <a:latin typeface="+mn-ea"/>
              </a:rPr>
              <a:t>일</a:t>
            </a:r>
            <a:r>
              <a:rPr lang="en-US" altLang="ko-KR" sz="1100" b="1" dirty="0">
                <a:latin typeface="+mn-ea"/>
              </a:rPr>
              <a:t>(</a:t>
            </a:r>
            <a:r>
              <a:rPr lang="ko-KR" altLang="en-US" sz="1100" b="1" dirty="0">
                <a:latin typeface="+mn-ea"/>
              </a:rPr>
              <a:t>토</a:t>
            </a:r>
            <a:r>
              <a:rPr lang="en-US" altLang="ko-KR" sz="1100" b="1" dirty="0">
                <a:latin typeface="+mn-ea"/>
              </a:rPr>
              <a:t>)</a:t>
            </a:r>
            <a:r>
              <a:rPr lang="en-US" altLang="ko-KR" sz="1100" dirty="0">
                <a:latin typeface="+mn-ea"/>
              </a:rPr>
              <a:t> - </a:t>
            </a:r>
            <a:r>
              <a:rPr lang="ko-KR" altLang="en-US" sz="1100" dirty="0">
                <a:latin typeface="+mn-ea"/>
              </a:rPr>
              <a:t>면접 </a:t>
            </a:r>
            <a:r>
              <a:rPr lang="en-US" altLang="ko-KR" sz="1100" dirty="0">
                <a:latin typeface="+mn-ea"/>
              </a:rPr>
              <a:t>(</a:t>
            </a:r>
            <a:r>
              <a:rPr lang="ko-KR" altLang="en-US" sz="1100" dirty="0">
                <a:latin typeface="+mn-ea"/>
              </a:rPr>
              <a:t>현대자동차 양재사옥</a:t>
            </a:r>
            <a:r>
              <a:rPr lang="en-US" altLang="ko-KR" sz="1100" dirty="0">
                <a:latin typeface="+mn-ea"/>
              </a:rPr>
              <a:t>)</a:t>
            </a:r>
          </a:p>
          <a:p>
            <a:pPr marL="90488" indent="-90488">
              <a:lnSpc>
                <a:spcPct val="8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ko-KR" sz="1100" b="1" dirty="0">
                <a:latin typeface="+mn-ea"/>
              </a:rPr>
              <a:t>6</a:t>
            </a:r>
            <a:r>
              <a:rPr lang="ko-KR" altLang="en-US" sz="1100" b="1" dirty="0">
                <a:latin typeface="+mn-ea"/>
              </a:rPr>
              <a:t>월 </a:t>
            </a:r>
            <a:r>
              <a:rPr lang="en-US" altLang="ko-KR" sz="1100" b="1" dirty="0">
                <a:latin typeface="+mn-ea"/>
              </a:rPr>
              <a:t>25</a:t>
            </a:r>
            <a:r>
              <a:rPr lang="ko-KR" altLang="en-US" sz="1100" b="1" dirty="0">
                <a:latin typeface="+mn-ea"/>
              </a:rPr>
              <a:t>일</a:t>
            </a:r>
            <a:r>
              <a:rPr lang="en-US" altLang="ko-KR" sz="1100" b="1" dirty="0">
                <a:latin typeface="+mn-ea"/>
              </a:rPr>
              <a:t>(</a:t>
            </a:r>
            <a:r>
              <a:rPr lang="ko-KR" altLang="en-US" sz="1100" b="1" dirty="0">
                <a:latin typeface="+mn-ea"/>
              </a:rPr>
              <a:t>화</a:t>
            </a:r>
            <a:r>
              <a:rPr lang="en-US" altLang="ko-KR" sz="1100" b="1" dirty="0">
                <a:latin typeface="+mn-ea"/>
              </a:rPr>
              <a:t>) - </a:t>
            </a:r>
            <a:r>
              <a:rPr lang="ko-KR" altLang="en-US" sz="1100" dirty="0">
                <a:latin typeface="+mn-ea"/>
              </a:rPr>
              <a:t>면접 결과 발표</a:t>
            </a:r>
            <a:endParaRPr lang="en-US" altLang="ko-KR" sz="1100" dirty="0">
              <a:latin typeface="+mn-ea"/>
            </a:endParaRPr>
          </a:p>
          <a:p>
            <a:pPr marL="90488" indent="-90488">
              <a:lnSpc>
                <a:spcPct val="8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US" altLang="ko-KR" sz="1100" dirty="0">
              <a:latin typeface="+mn-ea"/>
            </a:endParaRP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6776AB5C-FE66-43C7-8C75-241141F16119}"/>
              </a:ext>
            </a:extLst>
          </p:cNvPr>
          <p:cNvSpPr/>
          <p:nvPr/>
        </p:nvSpPr>
        <p:spPr>
          <a:xfrm>
            <a:off x="5102652" y="1042130"/>
            <a:ext cx="468824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en-US" altLang="ko-KR" sz="1100" b="1" dirty="0">
                <a:latin typeface="+mn-ea"/>
              </a:rPr>
              <a:t>3. </a:t>
            </a:r>
            <a:r>
              <a:rPr lang="ko-KR" altLang="en-US" sz="1100" b="1" dirty="0">
                <a:latin typeface="+mn-ea"/>
              </a:rPr>
              <a:t>프로그램 주요 일정</a:t>
            </a:r>
            <a:endParaRPr lang="en-US" altLang="ko-KR" sz="1100" b="1" dirty="0">
              <a:latin typeface="+mn-ea"/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7C962E2E-4ECC-4A29-B8F8-BD3D63FB47CB}"/>
              </a:ext>
            </a:extLst>
          </p:cNvPr>
          <p:cNvSpPr/>
          <p:nvPr/>
        </p:nvSpPr>
        <p:spPr>
          <a:xfrm>
            <a:off x="5158425" y="1338835"/>
            <a:ext cx="4777330" cy="16558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488" indent="-90488">
              <a:lnSpc>
                <a:spcPct val="8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ko-KR" sz="1100" b="1" dirty="0">
                <a:latin typeface="+mn-ea"/>
              </a:rPr>
              <a:t>7</a:t>
            </a:r>
            <a:r>
              <a:rPr lang="ko-KR" altLang="en-US" sz="1100" b="1" dirty="0">
                <a:latin typeface="+mn-ea"/>
              </a:rPr>
              <a:t>월 </a:t>
            </a:r>
            <a:r>
              <a:rPr lang="en-US" altLang="ko-KR" sz="1100" b="1" dirty="0">
                <a:latin typeface="+mn-ea"/>
              </a:rPr>
              <a:t>8~10</a:t>
            </a:r>
            <a:r>
              <a:rPr lang="ko-KR" altLang="en-US" sz="1100" b="1" dirty="0">
                <a:latin typeface="+mn-ea"/>
              </a:rPr>
              <a:t>일</a:t>
            </a:r>
            <a:r>
              <a:rPr lang="en-US" altLang="ko-KR" sz="1100" b="1" dirty="0">
                <a:latin typeface="+mn-ea"/>
              </a:rPr>
              <a:t>(</a:t>
            </a:r>
            <a:r>
              <a:rPr lang="ko-KR" altLang="en-US" sz="1100" b="1" dirty="0">
                <a:latin typeface="+mn-ea"/>
              </a:rPr>
              <a:t>월</a:t>
            </a:r>
            <a:r>
              <a:rPr lang="en-US" altLang="ko-KR" sz="1100" b="1" dirty="0">
                <a:latin typeface="+mn-ea"/>
              </a:rPr>
              <a:t>~</a:t>
            </a:r>
            <a:r>
              <a:rPr lang="ko-KR" altLang="en-US" sz="1100" b="1" dirty="0">
                <a:latin typeface="+mn-ea"/>
              </a:rPr>
              <a:t>수</a:t>
            </a:r>
            <a:r>
              <a:rPr lang="en-US" altLang="ko-KR" sz="1100" b="1" dirty="0">
                <a:latin typeface="+mn-ea"/>
              </a:rPr>
              <a:t>) - </a:t>
            </a:r>
            <a:r>
              <a:rPr lang="en-US" altLang="ko-KR" sz="1100" dirty="0">
                <a:latin typeface="+mn-ea"/>
              </a:rPr>
              <a:t>2</a:t>
            </a:r>
            <a:r>
              <a:rPr lang="ko-KR" altLang="en-US" sz="1100" dirty="0">
                <a:latin typeface="+mn-ea"/>
              </a:rPr>
              <a:t>박</a:t>
            </a:r>
            <a:r>
              <a:rPr lang="en-US" altLang="ko-KR" sz="1100" dirty="0">
                <a:latin typeface="+mn-ea"/>
              </a:rPr>
              <a:t>3</a:t>
            </a:r>
            <a:r>
              <a:rPr lang="ko-KR" altLang="en-US" sz="1100" dirty="0">
                <a:latin typeface="+mn-ea"/>
              </a:rPr>
              <a:t>일 발대식</a:t>
            </a:r>
            <a:r>
              <a:rPr lang="en-US" altLang="ko-KR" sz="1100" dirty="0">
                <a:latin typeface="+mn-ea"/>
              </a:rPr>
              <a:t>&amp;OT</a:t>
            </a:r>
            <a:r>
              <a:rPr lang="ko-KR" altLang="en-US" sz="1100" dirty="0">
                <a:latin typeface="+mn-ea"/>
              </a:rPr>
              <a:t>캠프</a:t>
            </a:r>
            <a:endParaRPr lang="en-US" altLang="ko-KR" sz="1100" dirty="0">
              <a:latin typeface="+mn-ea"/>
            </a:endParaRPr>
          </a:p>
          <a:p>
            <a:pPr marL="90488" indent="-90488">
              <a:lnSpc>
                <a:spcPct val="8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ko-KR" sz="1100" b="1" dirty="0">
                <a:latin typeface="+mn-ea"/>
              </a:rPr>
              <a:t>7</a:t>
            </a:r>
            <a:r>
              <a:rPr lang="ko-KR" altLang="en-US" sz="1100" b="1" dirty="0">
                <a:latin typeface="+mn-ea"/>
              </a:rPr>
              <a:t>월 </a:t>
            </a:r>
            <a:r>
              <a:rPr lang="en-US" altLang="ko-KR" sz="1100" b="1" dirty="0">
                <a:latin typeface="+mn-ea"/>
              </a:rPr>
              <a:t>22</a:t>
            </a:r>
            <a:r>
              <a:rPr lang="ko-KR" altLang="en-US" sz="1100" b="1" dirty="0">
                <a:latin typeface="+mn-ea"/>
              </a:rPr>
              <a:t>일</a:t>
            </a:r>
            <a:r>
              <a:rPr lang="en-US" altLang="ko-KR" sz="1100" b="1" dirty="0">
                <a:latin typeface="+mn-ea"/>
              </a:rPr>
              <a:t>(</a:t>
            </a:r>
            <a:r>
              <a:rPr lang="ko-KR" altLang="en-US" sz="1100" b="1" dirty="0">
                <a:latin typeface="+mn-ea"/>
              </a:rPr>
              <a:t>월</a:t>
            </a:r>
            <a:r>
              <a:rPr lang="en-US" altLang="ko-KR" sz="1100" b="1" dirty="0">
                <a:latin typeface="+mn-ea"/>
              </a:rPr>
              <a:t>)~26</a:t>
            </a:r>
            <a:r>
              <a:rPr lang="ko-KR" altLang="en-US" sz="1100" b="1" dirty="0">
                <a:latin typeface="+mn-ea"/>
              </a:rPr>
              <a:t>일</a:t>
            </a:r>
            <a:r>
              <a:rPr lang="en-US" altLang="ko-KR" sz="1100" b="1" dirty="0">
                <a:latin typeface="+mn-ea"/>
              </a:rPr>
              <a:t>(</a:t>
            </a:r>
            <a:r>
              <a:rPr lang="ko-KR" altLang="en-US" sz="1100" b="1" dirty="0">
                <a:latin typeface="+mn-ea"/>
              </a:rPr>
              <a:t>금</a:t>
            </a:r>
            <a:r>
              <a:rPr lang="en-US" altLang="ko-KR" sz="1100" b="1" dirty="0">
                <a:latin typeface="+mn-ea"/>
              </a:rPr>
              <a:t>) </a:t>
            </a:r>
            <a:r>
              <a:rPr lang="ko-KR" altLang="en-US" sz="1100" dirty="0">
                <a:latin typeface="+mn-ea"/>
              </a:rPr>
              <a:t>중 </a:t>
            </a:r>
            <a:r>
              <a:rPr lang="en-US" altLang="ko-KR" sz="1100" dirty="0">
                <a:latin typeface="+mn-ea"/>
              </a:rPr>
              <a:t>1</a:t>
            </a:r>
            <a:r>
              <a:rPr lang="ko-KR" altLang="en-US" sz="1100" dirty="0">
                <a:latin typeface="+mn-ea"/>
              </a:rPr>
              <a:t>일 </a:t>
            </a:r>
            <a:r>
              <a:rPr lang="en-US" altLang="ko-KR" sz="1100" dirty="0">
                <a:latin typeface="+mn-ea"/>
              </a:rPr>
              <a:t>-</a:t>
            </a:r>
            <a:r>
              <a:rPr lang="ko-KR" altLang="en-US" sz="1100" dirty="0">
                <a:latin typeface="+mn-ea"/>
              </a:rPr>
              <a:t> </a:t>
            </a:r>
            <a:r>
              <a:rPr lang="ko-KR" altLang="en-US" sz="1100" dirty="0" err="1">
                <a:latin typeface="+mn-ea"/>
              </a:rPr>
              <a:t>소셜벤처</a:t>
            </a:r>
            <a:r>
              <a:rPr lang="ko-KR" altLang="en-US" sz="1100" dirty="0">
                <a:latin typeface="+mn-ea"/>
              </a:rPr>
              <a:t> 현장 체험</a:t>
            </a:r>
            <a:endParaRPr lang="en-US" altLang="ko-KR" sz="1100" dirty="0">
              <a:latin typeface="+mn-ea"/>
            </a:endParaRPr>
          </a:p>
          <a:p>
            <a:pPr marL="90488" indent="-90488">
              <a:lnSpc>
                <a:spcPct val="8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ko-KR" sz="1100" b="1" dirty="0">
                <a:latin typeface="+mn-ea"/>
              </a:rPr>
              <a:t>8</a:t>
            </a:r>
            <a:r>
              <a:rPr lang="ko-KR" altLang="en-US" sz="1100" b="1" dirty="0">
                <a:latin typeface="+mn-ea"/>
              </a:rPr>
              <a:t>월 </a:t>
            </a:r>
            <a:r>
              <a:rPr lang="en-US" altLang="ko-KR" sz="1100" b="1" dirty="0">
                <a:latin typeface="+mn-ea"/>
              </a:rPr>
              <a:t>6</a:t>
            </a:r>
            <a:r>
              <a:rPr lang="ko-KR" altLang="en-US" sz="1100" b="1" dirty="0">
                <a:latin typeface="+mn-ea"/>
              </a:rPr>
              <a:t>일</a:t>
            </a:r>
            <a:r>
              <a:rPr lang="en-US" altLang="ko-KR" sz="1100" b="1" dirty="0">
                <a:latin typeface="+mn-ea"/>
              </a:rPr>
              <a:t>(</a:t>
            </a:r>
            <a:r>
              <a:rPr lang="ko-KR" altLang="en-US" sz="1100" b="1" dirty="0">
                <a:latin typeface="+mn-ea"/>
              </a:rPr>
              <a:t>화</a:t>
            </a:r>
            <a:r>
              <a:rPr lang="en-US" altLang="ko-KR" sz="1100" b="1" dirty="0">
                <a:latin typeface="+mn-ea"/>
              </a:rPr>
              <a:t>) - </a:t>
            </a:r>
            <a:r>
              <a:rPr lang="ko-KR" altLang="en-US" sz="1100" dirty="0" err="1">
                <a:latin typeface="+mn-ea"/>
              </a:rPr>
              <a:t>디자인씽킹</a:t>
            </a:r>
            <a:r>
              <a:rPr lang="ko-KR" altLang="en-US" sz="1100" dirty="0">
                <a:latin typeface="+mn-ea"/>
              </a:rPr>
              <a:t> 워크숍</a:t>
            </a:r>
            <a:endParaRPr lang="en-US" altLang="ko-KR" sz="1100" dirty="0">
              <a:latin typeface="+mn-ea"/>
            </a:endParaRPr>
          </a:p>
          <a:p>
            <a:pPr marL="90488" indent="-90488">
              <a:lnSpc>
                <a:spcPct val="8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ko-KR" sz="1100" b="1" dirty="0">
                <a:latin typeface="+mn-ea"/>
              </a:rPr>
              <a:t>8</a:t>
            </a:r>
            <a:r>
              <a:rPr lang="ko-KR" altLang="en-US" sz="1100" b="1" dirty="0">
                <a:latin typeface="+mn-ea"/>
              </a:rPr>
              <a:t>월 중 </a:t>
            </a:r>
            <a:r>
              <a:rPr lang="en-US" altLang="ko-KR" sz="1100" b="1" dirty="0">
                <a:latin typeface="+mn-ea"/>
              </a:rPr>
              <a:t>R&amp;D </a:t>
            </a:r>
            <a:r>
              <a:rPr lang="ko-KR" altLang="en-US" sz="1100" b="1" dirty="0">
                <a:latin typeface="+mn-ea"/>
              </a:rPr>
              <a:t>데이 </a:t>
            </a:r>
            <a:r>
              <a:rPr lang="en-US" altLang="ko-KR" sz="1100" b="1" dirty="0">
                <a:latin typeface="+mn-ea"/>
              </a:rPr>
              <a:t>- </a:t>
            </a:r>
            <a:r>
              <a:rPr lang="ko-KR" altLang="en-US" sz="1100" dirty="0">
                <a:latin typeface="+mn-ea"/>
              </a:rPr>
              <a:t>연구소 견학</a:t>
            </a:r>
            <a:r>
              <a:rPr lang="en-US" altLang="ko-KR" sz="1100" dirty="0">
                <a:latin typeface="+mn-ea"/>
              </a:rPr>
              <a:t>&amp;</a:t>
            </a:r>
            <a:r>
              <a:rPr lang="ko-KR" altLang="en-US" sz="1100" dirty="0">
                <a:latin typeface="+mn-ea"/>
              </a:rPr>
              <a:t>연구원 멘토링</a:t>
            </a:r>
            <a:endParaRPr lang="en-US" altLang="ko-KR" sz="1100" dirty="0">
              <a:latin typeface="+mn-ea"/>
            </a:endParaRPr>
          </a:p>
          <a:p>
            <a:pPr marL="90488" indent="-90488">
              <a:lnSpc>
                <a:spcPct val="8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ko-KR" sz="1100" b="1" dirty="0">
                <a:latin typeface="+mn-ea"/>
              </a:rPr>
              <a:t>9</a:t>
            </a:r>
            <a:r>
              <a:rPr lang="ko-KR" altLang="en-US" sz="1100" b="1" dirty="0">
                <a:latin typeface="+mn-ea"/>
              </a:rPr>
              <a:t>월 중 멘토링 데이 </a:t>
            </a:r>
            <a:r>
              <a:rPr lang="en-US" altLang="ko-KR" sz="1100" b="1" dirty="0">
                <a:latin typeface="+mn-ea"/>
              </a:rPr>
              <a:t>- </a:t>
            </a:r>
            <a:r>
              <a:rPr lang="ko-KR" altLang="en-US" sz="1100" dirty="0">
                <a:latin typeface="+mn-ea"/>
              </a:rPr>
              <a:t>실무진 멘토링</a:t>
            </a:r>
            <a:endParaRPr lang="en-US" altLang="ko-KR" sz="1100" dirty="0">
              <a:latin typeface="+mn-ea"/>
            </a:endParaRPr>
          </a:p>
          <a:p>
            <a:pPr marL="90488" indent="-90488">
              <a:lnSpc>
                <a:spcPct val="8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ko-KR" sz="1100" b="1" dirty="0">
                <a:latin typeface="+mn-ea"/>
              </a:rPr>
              <a:t>10</a:t>
            </a:r>
            <a:r>
              <a:rPr lang="ko-KR" altLang="en-US" sz="1100" b="1" dirty="0">
                <a:latin typeface="+mn-ea"/>
              </a:rPr>
              <a:t>월 </a:t>
            </a:r>
            <a:r>
              <a:rPr lang="en-US" altLang="ko-KR" sz="1100" b="1" dirty="0">
                <a:latin typeface="+mn-ea"/>
              </a:rPr>
              <a:t>18</a:t>
            </a:r>
            <a:r>
              <a:rPr lang="ko-KR" altLang="en-US" sz="1100" b="1" dirty="0">
                <a:latin typeface="+mn-ea"/>
              </a:rPr>
              <a:t>일</a:t>
            </a:r>
            <a:r>
              <a:rPr lang="en-US" altLang="ko-KR" sz="1100" b="1" dirty="0">
                <a:latin typeface="+mn-ea"/>
              </a:rPr>
              <a:t>(</a:t>
            </a:r>
            <a:r>
              <a:rPr lang="ko-KR" altLang="en-US" sz="1100" b="1" dirty="0">
                <a:latin typeface="+mn-ea"/>
              </a:rPr>
              <a:t>금</a:t>
            </a:r>
            <a:r>
              <a:rPr lang="en-US" altLang="ko-KR" sz="1100" b="1" dirty="0">
                <a:latin typeface="+mn-ea"/>
              </a:rPr>
              <a:t>) - </a:t>
            </a:r>
            <a:r>
              <a:rPr lang="ko-KR" altLang="en-US" sz="1100" dirty="0">
                <a:latin typeface="+mn-ea"/>
              </a:rPr>
              <a:t>최종발표회</a:t>
            </a:r>
            <a:r>
              <a:rPr lang="en-US" altLang="ko-KR" sz="1100" dirty="0">
                <a:latin typeface="+mn-ea"/>
              </a:rPr>
              <a:t>&amp;</a:t>
            </a:r>
            <a:r>
              <a:rPr lang="ko-KR" altLang="en-US" sz="1100" dirty="0" err="1">
                <a:latin typeface="+mn-ea"/>
              </a:rPr>
              <a:t>수료식</a:t>
            </a:r>
            <a:endParaRPr lang="en-US" altLang="ko-KR" sz="1100" dirty="0">
              <a:latin typeface="+mn-ea"/>
            </a:endParaRPr>
          </a:p>
          <a:p>
            <a:pPr marL="90488" indent="-90488">
              <a:lnSpc>
                <a:spcPct val="8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ko-KR" sz="1100" b="1" dirty="0">
                <a:latin typeface="+mn-ea"/>
              </a:rPr>
              <a:t>11</a:t>
            </a:r>
            <a:r>
              <a:rPr lang="ko-KR" altLang="en-US" sz="1100" b="1" dirty="0">
                <a:latin typeface="+mn-ea"/>
              </a:rPr>
              <a:t>월 중 </a:t>
            </a:r>
            <a:r>
              <a:rPr lang="en-US" altLang="ko-KR" sz="1100" b="1" dirty="0">
                <a:latin typeface="+mn-ea"/>
              </a:rPr>
              <a:t>- </a:t>
            </a:r>
            <a:r>
              <a:rPr lang="ko-KR" altLang="en-US" sz="1100" dirty="0" err="1">
                <a:latin typeface="+mn-ea"/>
              </a:rPr>
              <a:t>우수팀</a:t>
            </a:r>
            <a:r>
              <a:rPr lang="ko-KR" altLang="en-US" sz="1100" dirty="0">
                <a:latin typeface="+mn-ea"/>
              </a:rPr>
              <a:t> 인사이트 </a:t>
            </a:r>
            <a:r>
              <a:rPr lang="ko-KR" altLang="en-US" sz="1100" dirty="0" err="1">
                <a:latin typeface="+mn-ea"/>
              </a:rPr>
              <a:t>트립</a:t>
            </a:r>
            <a:r>
              <a:rPr lang="ko-KR" altLang="en-US" sz="1100" dirty="0">
                <a:latin typeface="+mn-ea"/>
              </a:rPr>
              <a:t> </a:t>
            </a:r>
            <a:r>
              <a:rPr lang="en-US" altLang="ko-KR" sz="1100" dirty="0">
                <a:latin typeface="+mn-ea"/>
              </a:rPr>
              <a:t>in </a:t>
            </a:r>
            <a:r>
              <a:rPr lang="en-US" altLang="ko-KR" sz="1100" dirty="0" err="1">
                <a:latin typeface="+mn-ea"/>
              </a:rPr>
              <a:t>Jeju</a:t>
            </a:r>
            <a:endParaRPr lang="en-US" altLang="ko-KR" sz="1100" dirty="0">
              <a:latin typeface="+mn-ea"/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70C6AD0B-B81B-479F-9D75-655B902D074B}"/>
              </a:ext>
            </a:extLst>
          </p:cNvPr>
          <p:cNvSpPr/>
          <p:nvPr/>
        </p:nvSpPr>
        <p:spPr>
          <a:xfrm>
            <a:off x="420006" y="3086758"/>
            <a:ext cx="8289428" cy="80852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txBody>
          <a:bodyPr wrap="square">
            <a:noAutofit/>
          </a:bodyPr>
          <a:lstStyle/>
          <a:p>
            <a:pPr>
              <a:lnSpc>
                <a:spcPct val="80000"/>
              </a:lnSpc>
              <a:spcAft>
                <a:spcPts val="800"/>
              </a:spcAft>
            </a:pPr>
            <a:br>
              <a:rPr lang="en-US" altLang="ko-KR" sz="900" dirty="0"/>
            </a:br>
            <a:r>
              <a:rPr lang="en-US" altLang="ko-KR" sz="900" dirty="0"/>
              <a:t>※ </a:t>
            </a:r>
            <a:r>
              <a:rPr lang="ko-KR" altLang="en-US" sz="900" dirty="0"/>
              <a:t>활동기간 동안 팀별 프로젝트활동 </a:t>
            </a:r>
            <a:r>
              <a:rPr lang="en-US" altLang="ko-KR" sz="900" dirty="0"/>
              <a:t>(</a:t>
            </a:r>
            <a:r>
              <a:rPr lang="ko-KR" altLang="en-US" sz="900" dirty="0"/>
              <a:t>회의</a:t>
            </a:r>
            <a:r>
              <a:rPr lang="en-US" altLang="ko-KR" sz="900" dirty="0"/>
              <a:t>, </a:t>
            </a:r>
            <a:r>
              <a:rPr lang="ko-KR" altLang="en-US" sz="900" dirty="0"/>
              <a:t>리서치 등</a:t>
            </a:r>
            <a:r>
              <a:rPr lang="en-US" altLang="ko-KR" sz="900" dirty="0"/>
              <a:t>) </a:t>
            </a:r>
            <a:r>
              <a:rPr lang="ko-KR" altLang="en-US" sz="900" dirty="0"/>
              <a:t>및 밀착 코칭</a:t>
            </a:r>
            <a:r>
              <a:rPr lang="en-US" altLang="ko-KR" sz="900" dirty="0"/>
              <a:t> </a:t>
            </a:r>
          </a:p>
          <a:p>
            <a:pPr>
              <a:lnSpc>
                <a:spcPct val="80000"/>
              </a:lnSpc>
              <a:spcAft>
                <a:spcPts val="800"/>
              </a:spcAft>
            </a:pPr>
            <a:r>
              <a:rPr lang="en-US" altLang="ko-KR" sz="900" dirty="0"/>
              <a:t>※ </a:t>
            </a:r>
            <a:r>
              <a:rPr lang="ko-KR" altLang="en-US" sz="900" dirty="0"/>
              <a:t>구체적 요일까지 안내된 모든 일정 </a:t>
            </a:r>
            <a:r>
              <a:rPr lang="ko-KR" altLang="en-US" sz="900" dirty="0" err="1"/>
              <a:t>필참</a:t>
            </a:r>
            <a:r>
              <a:rPr lang="ko-KR" altLang="en-US" sz="900" dirty="0"/>
              <a:t> 원칙 </a:t>
            </a:r>
            <a:r>
              <a:rPr lang="en-US" altLang="ko-KR" sz="900" dirty="0"/>
              <a:t>(</a:t>
            </a:r>
            <a:r>
              <a:rPr lang="ko-KR" altLang="en-US" sz="900" dirty="0" err="1"/>
              <a:t>불참시</a:t>
            </a:r>
            <a:r>
              <a:rPr lang="ko-KR" altLang="en-US" sz="900" dirty="0"/>
              <a:t> 수료 자격 미달</a:t>
            </a:r>
            <a:r>
              <a:rPr lang="en-US" altLang="ko-KR" sz="900" dirty="0"/>
              <a:t>)</a:t>
            </a:r>
          </a:p>
          <a:p>
            <a:pPr>
              <a:lnSpc>
                <a:spcPct val="80000"/>
              </a:lnSpc>
              <a:spcAft>
                <a:spcPts val="800"/>
              </a:spcAft>
            </a:pPr>
            <a:r>
              <a:rPr lang="en-US" altLang="ko-KR" sz="900" dirty="0"/>
              <a:t>※ </a:t>
            </a:r>
            <a:r>
              <a:rPr lang="ko-KR" altLang="en-US" sz="900" dirty="0"/>
              <a:t>타 활동 병행 시 원활한 참여 어려움</a:t>
            </a: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0D250DBB-6E6D-4772-9238-B157865BD1D3}"/>
              </a:ext>
            </a:extLst>
          </p:cNvPr>
          <p:cNvGrpSpPr/>
          <p:nvPr/>
        </p:nvGrpSpPr>
        <p:grpSpPr>
          <a:xfrm>
            <a:off x="420006" y="4447486"/>
            <a:ext cx="8289428" cy="1070874"/>
            <a:chOff x="263683" y="4520062"/>
            <a:chExt cx="10426751" cy="1346985"/>
          </a:xfrm>
        </p:grpSpPr>
        <p:pic>
          <p:nvPicPr>
            <p:cNvPr id="30" name="그림 29">
              <a:extLst>
                <a:ext uri="{FF2B5EF4-FFF2-40B4-BE49-F238E27FC236}">
                  <a16:creationId xmlns:a16="http://schemas.microsoft.com/office/drawing/2014/main" id="{1C80850F-0507-4854-B2B5-E92FB6BB98B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55299" y="4533501"/>
              <a:ext cx="2133777" cy="1313842"/>
            </a:xfrm>
            <a:prstGeom prst="rect">
              <a:avLst/>
            </a:prstGeom>
          </p:spPr>
        </p:pic>
        <p:pic>
          <p:nvPicPr>
            <p:cNvPr id="31" name="그림 30">
              <a:extLst>
                <a:ext uri="{FF2B5EF4-FFF2-40B4-BE49-F238E27FC236}">
                  <a16:creationId xmlns:a16="http://schemas.microsoft.com/office/drawing/2014/main" id="{91264715-9DC0-492D-B170-39FB790104E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624119" y="4533502"/>
              <a:ext cx="2066315" cy="1313841"/>
            </a:xfrm>
            <a:prstGeom prst="rect">
              <a:avLst/>
            </a:prstGeom>
          </p:spPr>
        </p:pic>
        <p:pic>
          <p:nvPicPr>
            <p:cNvPr id="2" name="그림 1">
              <a:extLst>
                <a:ext uri="{FF2B5EF4-FFF2-40B4-BE49-F238E27FC236}">
                  <a16:creationId xmlns:a16="http://schemas.microsoft.com/office/drawing/2014/main" id="{9979FA51-C783-498A-A6F5-DF30078713A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32346" y="4539766"/>
              <a:ext cx="1955549" cy="1327281"/>
            </a:xfrm>
            <a:prstGeom prst="rect">
              <a:avLst/>
            </a:prstGeom>
          </p:spPr>
        </p:pic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AC7C53AC-F322-4041-8942-AC4C5008805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451266" y="4520062"/>
              <a:ext cx="1940660" cy="1327282"/>
            </a:xfrm>
            <a:prstGeom prst="rect">
              <a:avLst/>
            </a:prstGeom>
          </p:spPr>
        </p:pic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62379805-2365-4D7F-85AB-69B2F9A4C5E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63683" y="4544916"/>
              <a:ext cx="2112169" cy="1302428"/>
            </a:xfrm>
            <a:prstGeom prst="rect">
              <a:avLst/>
            </a:prstGeom>
          </p:spPr>
        </p:pic>
      </p:grpSp>
      <p:sp>
        <p:nvSpPr>
          <p:cNvPr id="9" name="직사각형 8">
            <a:extLst>
              <a:ext uri="{FF2B5EF4-FFF2-40B4-BE49-F238E27FC236}">
                <a16:creationId xmlns:a16="http://schemas.microsoft.com/office/drawing/2014/main" id="{916E270C-E760-47EF-A632-B69906134E39}"/>
              </a:ext>
            </a:extLst>
          </p:cNvPr>
          <p:cNvSpPr/>
          <p:nvPr/>
        </p:nvSpPr>
        <p:spPr>
          <a:xfrm>
            <a:off x="527739" y="5586063"/>
            <a:ext cx="1463740" cy="2298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Aft>
                <a:spcPts val="800"/>
              </a:spcAft>
            </a:pPr>
            <a:r>
              <a:rPr lang="en-US" altLang="ko-KR" sz="1050" dirty="0"/>
              <a:t>&lt;</a:t>
            </a:r>
            <a:r>
              <a:rPr lang="ko-KR" altLang="en-US" sz="1050" dirty="0" err="1"/>
              <a:t>디자인씽킹</a:t>
            </a:r>
            <a:r>
              <a:rPr lang="ko-KR" altLang="en-US" sz="1050" dirty="0"/>
              <a:t> 워크숍</a:t>
            </a:r>
            <a:r>
              <a:rPr lang="en-US" altLang="ko-KR" sz="1050" dirty="0"/>
              <a:t>&gt;</a:t>
            </a:r>
            <a:endParaRPr lang="ko-KR" altLang="en-US" sz="1050" dirty="0"/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2AA060A4-9375-4F80-9932-1A6C15CC84CE}"/>
              </a:ext>
            </a:extLst>
          </p:cNvPr>
          <p:cNvSpPr/>
          <p:nvPr/>
        </p:nvSpPr>
        <p:spPr>
          <a:xfrm>
            <a:off x="2235079" y="5586063"/>
            <a:ext cx="1463740" cy="2298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Aft>
                <a:spcPts val="800"/>
              </a:spcAft>
            </a:pPr>
            <a:r>
              <a:rPr lang="en-US" altLang="ko-KR" sz="1050" dirty="0"/>
              <a:t>&lt;</a:t>
            </a:r>
            <a:r>
              <a:rPr lang="ko-KR" altLang="en-US" sz="1050" dirty="0" err="1"/>
              <a:t>쪽방촌</a:t>
            </a:r>
            <a:r>
              <a:rPr lang="ko-KR" altLang="en-US" sz="1050" dirty="0"/>
              <a:t> 현장조사</a:t>
            </a:r>
            <a:r>
              <a:rPr lang="en-US" altLang="ko-KR" sz="1050" dirty="0"/>
              <a:t>&gt;</a:t>
            </a:r>
            <a:endParaRPr lang="ko-KR" altLang="en-US" sz="1050" dirty="0"/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8FCBE471-E905-4E66-B123-F83116E3DB33}"/>
              </a:ext>
            </a:extLst>
          </p:cNvPr>
          <p:cNvSpPr/>
          <p:nvPr/>
        </p:nvSpPr>
        <p:spPr>
          <a:xfrm>
            <a:off x="3788756" y="5586063"/>
            <a:ext cx="1463740" cy="2298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Aft>
                <a:spcPts val="800"/>
              </a:spcAft>
            </a:pPr>
            <a:r>
              <a:rPr lang="en-US" altLang="ko-KR" sz="1050" dirty="0"/>
              <a:t>&lt;</a:t>
            </a:r>
            <a:r>
              <a:rPr lang="ko-KR" altLang="en-US" sz="1050" dirty="0"/>
              <a:t>실무진 멘토링</a:t>
            </a:r>
            <a:r>
              <a:rPr lang="en-US" altLang="ko-KR" sz="1050" dirty="0"/>
              <a:t>&gt;</a:t>
            </a:r>
            <a:endParaRPr lang="ko-KR" altLang="en-US" sz="1050" dirty="0"/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F02FE180-CD81-44F8-A536-8B858D92FB4D}"/>
              </a:ext>
            </a:extLst>
          </p:cNvPr>
          <p:cNvSpPr/>
          <p:nvPr/>
        </p:nvSpPr>
        <p:spPr>
          <a:xfrm>
            <a:off x="5445181" y="5586063"/>
            <a:ext cx="1463740" cy="2298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Aft>
                <a:spcPts val="800"/>
              </a:spcAft>
            </a:pPr>
            <a:r>
              <a:rPr lang="en-US" altLang="ko-KR" sz="1050"/>
              <a:t>&lt;</a:t>
            </a:r>
            <a:r>
              <a:rPr lang="ko-KR" altLang="en-US" sz="1050" dirty="0"/>
              <a:t>프로토타이핑 발표</a:t>
            </a:r>
            <a:r>
              <a:rPr lang="en-US" altLang="ko-KR" sz="1050" dirty="0"/>
              <a:t>&gt;</a:t>
            </a:r>
            <a:endParaRPr lang="ko-KR" altLang="en-US" sz="1050" dirty="0"/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26240908-4600-4DAF-9E8B-9324A16A92FB}"/>
              </a:ext>
            </a:extLst>
          </p:cNvPr>
          <p:cNvSpPr/>
          <p:nvPr/>
        </p:nvSpPr>
        <p:spPr>
          <a:xfrm>
            <a:off x="7156188" y="5586063"/>
            <a:ext cx="1463740" cy="2298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Aft>
                <a:spcPts val="800"/>
              </a:spcAft>
            </a:pPr>
            <a:r>
              <a:rPr lang="en-US" altLang="ko-KR" sz="1050" dirty="0"/>
              <a:t>&lt;</a:t>
            </a:r>
            <a:r>
              <a:rPr lang="ko-KR" altLang="en-US" sz="1050" dirty="0"/>
              <a:t>연구소 견학</a:t>
            </a:r>
            <a:r>
              <a:rPr lang="en-US" altLang="ko-KR" sz="1050" dirty="0"/>
              <a:t>&gt;</a:t>
            </a:r>
            <a:endParaRPr lang="ko-KR" altLang="en-US" sz="1050" dirty="0"/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1AE2C23E-F06C-4AF3-BA62-0E3D17C857C7}"/>
              </a:ext>
            </a:extLst>
          </p:cNvPr>
          <p:cNvSpPr/>
          <p:nvPr/>
        </p:nvSpPr>
        <p:spPr>
          <a:xfrm>
            <a:off x="423376" y="5993353"/>
            <a:ext cx="8468592" cy="678406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txBody>
          <a:bodyPr wrap="square" anchor="ctr">
            <a:noAutofit/>
          </a:bodyPr>
          <a:lstStyle/>
          <a:p>
            <a:pPr>
              <a:spcAft>
                <a:spcPts val="800"/>
              </a:spcAft>
            </a:pPr>
            <a:r>
              <a:rPr lang="ko-KR" altLang="en-US" sz="1000" dirty="0">
                <a:latin typeface="+mn-ea"/>
              </a:rPr>
              <a:t>▶ </a:t>
            </a:r>
            <a:r>
              <a:rPr lang="en-US" altLang="ko-KR" sz="1000" dirty="0">
                <a:latin typeface="+mn-ea"/>
              </a:rPr>
              <a:t>H-Social Creator 1~4</a:t>
            </a:r>
            <a:r>
              <a:rPr lang="ko-KR" altLang="en-US" sz="1000" dirty="0">
                <a:latin typeface="+mn-ea"/>
              </a:rPr>
              <a:t>기 활동 참고링크</a:t>
            </a:r>
            <a:r>
              <a:rPr lang="en-US" altLang="ko-KR" sz="1000" dirty="0">
                <a:latin typeface="+mn-ea"/>
              </a:rPr>
              <a:t>: </a:t>
            </a:r>
            <a:r>
              <a:rPr lang="en-US" altLang="ko-KR" sz="1000" dirty="0">
                <a:latin typeface="+mn-ea"/>
                <a:hlinkClick r:id="rId7"/>
              </a:rPr>
              <a:t>http://cafe.naver.com/hsocialcreator</a:t>
            </a:r>
            <a:endParaRPr lang="en-US" altLang="ko-KR" sz="1000" dirty="0">
              <a:latin typeface="+mn-ea"/>
            </a:endParaRPr>
          </a:p>
          <a:p>
            <a:pPr>
              <a:spcAft>
                <a:spcPts val="800"/>
              </a:spcAft>
            </a:pPr>
            <a:r>
              <a:rPr lang="ko-KR" altLang="en-US" sz="1000" dirty="0">
                <a:latin typeface="+mn-ea"/>
              </a:rPr>
              <a:t>▶ 문의</a:t>
            </a:r>
            <a:r>
              <a:rPr lang="en-US" altLang="ko-KR" sz="1000" dirty="0">
                <a:latin typeface="+mn-ea"/>
              </a:rPr>
              <a:t>: MYSC </a:t>
            </a:r>
            <a:r>
              <a:rPr lang="ko-KR" altLang="en-US" sz="1000" dirty="0">
                <a:latin typeface="+mn-ea"/>
              </a:rPr>
              <a:t>김홍일 선임연구원 </a:t>
            </a:r>
            <a:r>
              <a:rPr lang="en-US" altLang="ko-KR" sz="1000" dirty="0">
                <a:latin typeface="+mn-ea"/>
              </a:rPr>
              <a:t>(02)532-1110, hscinnovator@gmail.com)</a:t>
            </a:r>
            <a:endParaRPr lang="ko-KR" altLang="en-US" sz="1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016080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16850"/>
            <a:ext cx="9144000" cy="68411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/>
          </a:p>
        </p:txBody>
      </p:sp>
      <p:sp>
        <p:nvSpPr>
          <p:cNvPr id="6" name="직사각형 5"/>
          <p:cNvSpPr/>
          <p:nvPr/>
        </p:nvSpPr>
        <p:spPr>
          <a:xfrm>
            <a:off x="0" y="0"/>
            <a:ext cx="9144000" cy="558800"/>
          </a:xfrm>
          <a:prstGeom prst="rect">
            <a:avLst/>
          </a:prstGeom>
          <a:solidFill>
            <a:srgbClr val="012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63683" y="110123"/>
            <a:ext cx="27769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>
                <a:solidFill>
                  <a:schemeClr val="bg1"/>
                </a:solidFill>
              </a:rPr>
              <a:t>H-Social Creator 5</a:t>
            </a:r>
            <a:r>
              <a:rPr lang="ko-KR" altLang="en-US" sz="1600" b="1" dirty="0">
                <a:solidFill>
                  <a:schemeClr val="bg1"/>
                </a:solidFill>
              </a:rPr>
              <a:t>기 미션주제</a:t>
            </a:r>
          </a:p>
        </p:txBody>
      </p:sp>
      <p:sp>
        <p:nvSpPr>
          <p:cNvPr id="2" name="직사각형 1"/>
          <p:cNvSpPr/>
          <p:nvPr/>
        </p:nvSpPr>
        <p:spPr>
          <a:xfrm>
            <a:off x="345161" y="1822834"/>
            <a:ext cx="1074050" cy="1407132"/>
          </a:xfrm>
          <a:prstGeom prst="rect">
            <a:avLst/>
          </a:prstGeom>
          <a:solidFill>
            <a:srgbClr val="012C5F"/>
          </a:solidFill>
          <a:ln>
            <a:solidFill>
              <a:srgbClr val="012C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800"/>
              </a:spcAft>
            </a:pPr>
            <a:r>
              <a:rPr lang="ko-KR" altLang="en-US" sz="1100" b="1" dirty="0">
                <a:latin typeface="+mn-ea"/>
              </a:rPr>
              <a:t>① </a:t>
            </a:r>
            <a:endParaRPr lang="en-US" altLang="ko-KR" sz="1100" b="1" dirty="0">
              <a:latin typeface="+mn-ea"/>
            </a:endParaRPr>
          </a:p>
          <a:p>
            <a:pPr algn="ctr">
              <a:spcAft>
                <a:spcPts val="800"/>
              </a:spcAft>
            </a:pPr>
            <a:r>
              <a:rPr lang="ko-KR" altLang="en-US" sz="1100" b="1" dirty="0">
                <a:latin typeface="+mn-ea"/>
              </a:rPr>
              <a:t>친환경</a:t>
            </a:r>
            <a:br>
              <a:rPr lang="en-US" altLang="ko-KR" sz="1100" b="1" dirty="0">
                <a:latin typeface="+mn-ea"/>
              </a:rPr>
            </a:br>
            <a:r>
              <a:rPr lang="ko-KR" altLang="en-US" sz="1100" b="1" dirty="0">
                <a:latin typeface="+mn-ea"/>
              </a:rPr>
              <a:t>활성화</a:t>
            </a:r>
            <a:endParaRPr lang="en-US" altLang="ko-KR" sz="1100" b="1" dirty="0">
              <a:latin typeface="+mn-ea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4668895" y="1811834"/>
            <a:ext cx="1074050" cy="1407132"/>
          </a:xfrm>
          <a:prstGeom prst="rect">
            <a:avLst/>
          </a:prstGeom>
          <a:solidFill>
            <a:srgbClr val="012C5F"/>
          </a:solidFill>
          <a:ln>
            <a:solidFill>
              <a:srgbClr val="012C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800"/>
              </a:spcAft>
            </a:pPr>
            <a:r>
              <a:rPr lang="ko-KR" altLang="en-US" sz="1100" b="1" dirty="0">
                <a:latin typeface="+mn-ea"/>
              </a:rPr>
              <a:t>② </a:t>
            </a:r>
            <a:endParaRPr lang="en-US" altLang="ko-KR" sz="1100" b="1" dirty="0">
              <a:latin typeface="+mn-ea"/>
            </a:endParaRPr>
          </a:p>
          <a:p>
            <a:pPr algn="ctr">
              <a:spcAft>
                <a:spcPts val="800"/>
              </a:spcAft>
            </a:pPr>
            <a:r>
              <a:rPr lang="ko-KR" altLang="en-US" sz="1100" b="1" dirty="0">
                <a:latin typeface="+mn-ea"/>
              </a:rPr>
              <a:t>성장세대 </a:t>
            </a:r>
            <a:br>
              <a:rPr lang="en-US" altLang="ko-KR" sz="1100" b="1" dirty="0">
                <a:latin typeface="+mn-ea"/>
              </a:rPr>
            </a:br>
            <a:r>
              <a:rPr lang="ko-KR" altLang="en-US" sz="1100" b="1" dirty="0">
                <a:latin typeface="+mn-ea"/>
              </a:rPr>
              <a:t>참여</a:t>
            </a:r>
            <a:endParaRPr lang="en-US" altLang="ko-KR" sz="1100" b="1" dirty="0">
              <a:latin typeface="+mn-ea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345161" y="3286605"/>
            <a:ext cx="1074050" cy="1407132"/>
          </a:xfrm>
          <a:prstGeom prst="rect">
            <a:avLst/>
          </a:prstGeom>
          <a:solidFill>
            <a:srgbClr val="012C5F"/>
          </a:solidFill>
          <a:ln>
            <a:solidFill>
              <a:srgbClr val="012C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800"/>
              </a:spcAft>
            </a:pPr>
            <a:r>
              <a:rPr lang="ko-KR" altLang="en-US" sz="1100" b="1" dirty="0">
                <a:latin typeface="+mn-ea"/>
              </a:rPr>
              <a:t>③ </a:t>
            </a:r>
            <a:endParaRPr lang="en-US" altLang="ko-KR" sz="1100" b="1" dirty="0">
              <a:latin typeface="+mn-ea"/>
            </a:endParaRPr>
          </a:p>
          <a:p>
            <a:pPr algn="ctr">
              <a:spcAft>
                <a:spcPts val="800"/>
              </a:spcAft>
            </a:pPr>
            <a:r>
              <a:rPr lang="ko-KR" altLang="en-US" sz="1100" b="1" dirty="0">
                <a:latin typeface="+mn-ea"/>
              </a:rPr>
              <a:t>문화예술</a:t>
            </a:r>
            <a:br>
              <a:rPr lang="en-US" altLang="ko-KR" sz="1100" b="1" dirty="0">
                <a:latin typeface="+mn-ea"/>
              </a:rPr>
            </a:br>
            <a:r>
              <a:rPr lang="ko-KR" altLang="en-US" sz="1100" b="1" dirty="0">
                <a:latin typeface="+mn-ea"/>
              </a:rPr>
              <a:t>지원</a:t>
            </a:r>
            <a:endParaRPr lang="en-US" altLang="ko-KR" sz="1100" b="1" dirty="0">
              <a:latin typeface="+mn-ea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4669503" y="3286605"/>
            <a:ext cx="1074050" cy="1407132"/>
          </a:xfrm>
          <a:prstGeom prst="rect">
            <a:avLst/>
          </a:prstGeom>
          <a:solidFill>
            <a:srgbClr val="012C5F"/>
          </a:solidFill>
          <a:ln>
            <a:solidFill>
              <a:srgbClr val="012C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800"/>
              </a:spcAft>
            </a:pPr>
            <a:r>
              <a:rPr lang="ko-KR" altLang="en-US" sz="1100" b="1" dirty="0">
                <a:latin typeface="+mn-ea"/>
              </a:rPr>
              <a:t>④ </a:t>
            </a:r>
            <a:endParaRPr lang="en-US" altLang="ko-KR" sz="1100" b="1" dirty="0">
              <a:latin typeface="+mn-ea"/>
            </a:endParaRPr>
          </a:p>
          <a:p>
            <a:pPr algn="ctr">
              <a:spcAft>
                <a:spcPts val="800"/>
              </a:spcAft>
            </a:pPr>
            <a:r>
              <a:rPr lang="ko-KR" altLang="en-US" sz="1100" b="1" dirty="0">
                <a:latin typeface="+mn-ea"/>
              </a:rPr>
              <a:t>교통안전</a:t>
            </a:r>
            <a:br>
              <a:rPr lang="en-US" altLang="ko-KR" sz="1100" b="1" dirty="0">
                <a:latin typeface="+mn-ea"/>
              </a:rPr>
            </a:br>
            <a:r>
              <a:rPr lang="ko-KR" altLang="en-US" sz="1100" b="1" dirty="0">
                <a:latin typeface="+mn-ea"/>
              </a:rPr>
              <a:t>강화</a:t>
            </a:r>
            <a:endParaRPr lang="en-US" altLang="ko-KR" sz="1100" b="1" dirty="0">
              <a:latin typeface="+mn-ea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1419211" y="3288991"/>
            <a:ext cx="3060000" cy="1405267"/>
          </a:xfrm>
          <a:prstGeom prst="rect">
            <a:avLst/>
          </a:prstGeom>
          <a:solidFill>
            <a:schemeClr val="bg1"/>
          </a:solidFill>
          <a:ln w="6350">
            <a:solidFill>
              <a:srgbClr val="012C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spcAft>
                <a:spcPts val="800"/>
              </a:spcAft>
              <a:buFontTx/>
              <a:buChar char="-"/>
            </a:pP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문화예술에 대한 미래 지향적 경험가치   제공 아이디어 제시 및 구체화</a:t>
            </a:r>
            <a:endParaRPr lang="en-US" altLang="ko-KR" sz="1100" dirty="0">
              <a:solidFill>
                <a:schemeClr val="tx1"/>
              </a:solidFill>
              <a:latin typeface="+mn-ea"/>
            </a:endParaRPr>
          </a:p>
          <a:p>
            <a:pPr marL="171450" indent="-171450">
              <a:spcAft>
                <a:spcPts val="800"/>
              </a:spcAft>
              <a:buFontTx/>
              <a:buChar char="-"/>
            </a:pP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예</a:t>
            </a:r>
            <a:r>
              <a:rPr lang="en-US" altLang="ko-KR" sz="1100" dirty="0">
                <a:solidFill>
                  <a:schemeClr val="tx1"/>
                </a:solidFill>
                <a:latin typeface="+mn-ea"/>
              </a:rPr>
              <a:t>) </a:t>
            </a: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업사이클링 연계</a:t>
            </a:r>
            <a:r>
              <a:rPr lang="en-US" altLang="ko-KR" sz="1100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소외계층 대상 주변 </a:t>
            </a:r>
            <a:br>
              <a:rPr lang="en-US" altLang="ko-KR" sz="1100" dirty="0">
                <a:solidFill>
                  <a:schemeClr val="tx1"/>
                </a:solidFill>
                <a:latin typeface="+mn-ea"/>
              </a:rPr>
            </a:br>
            <a:r>
              <a:rPr lang="en-US" altLang="ko-KR" sz="1100" dirty="0">
                <a:solidFill>
                  <a:schemeClr val="tx1"/>
                </a:solidFill>
                <a:latin typeface="+mn-ea"/>
              </a:rPr>
              <a:t>    </a:t>
            </a: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인프라를 연계한 </a:t>
            </a:r>
            <a:r>
              <a:rPr lang="ko-KR" altLang="en-US" sz="1100" dirty="0" err="1">
                <a:solidFill>
                  <a:schemeClr val="tx1"/>
                </a:solidFill>
                <a:latin typeface="+mn-ea"/>
              </a:rPr>
              <a:t>접근성</a:t>
            </a: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 확대 등</a:t>
            </a:r>
            <a:endParaRPr lang="en-US" altLang="ko-KR" sz="11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5742945" y="3288991"/>
            <a:ext cx="3060000" cy="1405267"/>
          </a:xfrm>
          <a:prstGeom prst="rect">
            <a:avLst/>
          </a:prstGeom>
          <a:solidFill>
            <a:schemeClr val="bg1"/>
          </a:solidFill>
          <a:ln w="6350">
            <a:solidFill>
              <a:srgbClr val="012C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spcAft>
                <a:spcPts val="800"/>
              </a:spcAft>
              <a:buFontTx/>
              <a:buChar char="-"/>
            </a:pP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다양한 교통사고 등에 대한 예방 및 대처 아이디어 제시 및 구체화</a:t>
            </a:r>
            <a:endParaRPr lang="en-US" altLang="ko-KR" sz="1100" dirty="0">
              <a:solidFill>
                <a:schemeClr val="tx1"/>
              </a:solidFill>
              <a:latin typeface="+mn-ea"/>
            </a:endParaRPr>
          </a:p>
          <a:p>
            <a:pPr marL="171450" indent="-171450">
              <a:spcAft>
                <a:spcPts val="800"/>
              </a:spcAft>
              <a:buFontTx/>
              <a:buChar char="-"/>
            </a:pP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예</a:t>
            </a:r>
            <a:r>
              <a:rPr lang="en-US" altLang="ko-KR" sz="1100" dirty="0">
                <a:solidFill>
                  <a:schemeClr val="tx1"/>
                </a:solidFill>
                <a:latin typeface="+mn-ea"/>
              </a:rPr>
              <a:t>) </a:t>
            </a: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고령운전자 안전 운행</a:t>
            </a:r>
            <a:r>
              <a:rPr lang="en-US" altLang="ko-KR" sz="1100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졸음운전 방지</a:t>
            </a:r>
            <a:r>
              <a:rPr lang="en-US" altLang="ko-KR" sz="1100" dirty="0">
                <a:solidFill>
                  <a:schemeClr val="tx1"/>
                </a:solidFill>
                <a:latin typeface="+mn-ea"/>
              </a:rPr>
              <a:t>, </a:t>
            </a:r>
            <a:br>
              <a:rPr lang="en-US" altLang="ko-KR" sz="1100" dirty="0">
                <a:solidFill>
                  <a:schemeClr val="tx1"/>
                </a:solidFill>
                <a:latin typeface="+mn-ea"/>
              </a:rPr>
            </a:br>
            <a:r>
              <a:rPr lang="en-US" altLang="ko-KR" sz="1100" dirty="0">
                <a:solidFill>
                  <a:schemeClr val="tx1"/>
                </a:solidFill>
                <a:latin typeface="+mn-ea"/>
              </a:rPr>
              <a:t>    </a:t>
            </a: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어린이 안전벨트</a:t>
            </a:r>
            <a:r>
              <a:rPr lang="en-US" altLang="ko-KR" sz="1100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장애인 이동 권리 등</a:t>
            </a:r>
            <a:r>
              <a:rPr lang="en-US" altLang="ko-KR" sz="1100" dirty="0">
                <a:solidFill>
                  <a:schemeClr val="tx1"/>
                </a:solidFill>
                <a:latin typeface="+mn-ea"/>
              </a:rPr>
              <a:t> </a:t>
            </a:r>
          </a:p>
        </p:txBody>
      </p:sp>
      <p:sp>
        <p:nvSpPr>
          <p:cNvPr id="16" name="직사각형 15"/>
          <p:cNvSpPr/>
          <p:nvPr/>
        </p:nvSpPr>
        <p:spPr>
          <a:xfrm>
            <a:off x="5742945" y="1814220"/>
            <a:ext cx="3060000" cy="1405267"/>
          </a:xfrm>
          <a:prstGeom prst="rect">
            <a:avLst/>
          </a:prstGeom>
          <a:solidFill>
            <a:schemeClr val="bg1"/>
          </a:solidFill>
          <a:ln w="6350">
            <a:solidFill>
              <a:srgbClr val="012C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spcAft>
                <a:spcPts val="800"/>
              </a:spcAft>
              <a:buFontTx/>
              <a:buChar char="-"/>
            </a:pP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아동</a:t>
            </a:r>
            <a:r>
              <a:rPr lang="en-US" altLang="ko-KR" sz="1100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청소년 등 미래 성장세대의 사회변화 체험 기회 제공 아이디어 제시 및 구체화</a:t>
            </a:r>
            <a:endParaRPr lang="en-US" altLang="ko-KR" sz="1100" dirty="0">
              <a:solidFill>
                <a:schemeClr val="tx1"/>
              </a:solidFill>
              <a:latin typeface="+mn-ea"/>
            </a:endParaRPr>
          </a:p>
          <a:p>
            <a:pPr marL="171450" indent="-171450">
              <a:spcAft>
                <a:spcPts val="800"/>
              </a:spcAft>
              <a:buFontTx/>
              <a:buChar char="-"/>
            </a:pP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예</a:t>
            </a:r>
            <a:r>
              <a:rPr lang="en-US" altLang="ko-KR" sz="1100" dirty="0">
                <a:solidFill>
                  <a:schemeClr val="tx1"/>
                </a:solidFill>
                <a:latin typeface="+mn-ea"/>
              </a:rPr>
              <a:t>) </a:t>
            </a: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역량강화</a:t>
            </a:r>
            <a:r>
              <a:rPr lang="en-US" altLang="ko-KR" sz="1100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인재육성</a:t>
            </a:r>
            <a:r>
              <a:rPr lang="en-US" altLang="ko-KR" sz="1100" dirty="0">
                <a:solidFill>
                  <a:schemeClr val="tx1"/>
                </a:solidFill>
                <a:latin typeface="+mn-ea"/>
              </a:rPr>
              <a:t> </a:t>
            </a: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등 성장기반 구축 </a:t>
            </a:r>
            <a:br>
              <a:rPr lang="en-US" altLang="ko-KR" sz="1100" dirty="0">
                <a:solidFill>
                  <a:schemeClr val="tx1"/>
                </a:solidFill>
                <a:latin typeface="+mn-ea"/>
              </a:rPr>
            </a:br>
            <a:r>
              <a:rPr lang="en-US" altLang="ko-KR" sz="1100" dirty="0">
                <a:solidFill>
                  <a:schemeClr val="tx1"/>
                </a:solidFill>
                <a:latin typeface="+mn-ea"/>
              </a:rPr>
              <a:t>    </a:t>
            </a: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프로그램 등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1419211" y="1814220"/>
            <a:ext cx="3060000" cy="1405267"/>
          </a:xfrm>
          <a:prstGeom prst="rect">
            <a:avLst/>
          </a:prstGeom>
          <a:solidFill>
            <a:schemeClr val="bg1"/>
          </a:solidFill>
          <a:ln w="6350">
            <a:solidFill>
              <a:srgbClr val="012C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spcAft>
                <a:spcPts val="800"/>
              </a:spcAft>
              <a:buFontTx/>
              <a:buChar char="-"/>
            </a:pP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자동차의 생산</a:t>
            </a:r>
            <a:r>
              <a:rPr lang="en-US" altLang="ko-KR" sz="1100" dirty="0">
                <a:solidFill>
                  <a:schemeClr val="tx1"/>
                </a:solidFill>
                <a:latin typeface="+mn-ea"/>
              </a:rPr>
              <a:t>~</a:t>
            </a: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사용</a:t>
            </a:r>
            <a:r>
              <a:rPr lang="en-US" altLang="ko-KR" sz="1100" dirty="0">
                <a:solidFill>
                  <a:schemeClr val="tx1"/>
                </a:solidFill>
                <a:latin typeface="+mn-ea"/>
              </a:rPr>
              <a:t>~</a:t>
            </a: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폐기까지의 </a:t>
            </a:r>
            <a:br>
              <a:rPr lang="en-US" altLang="ko-KR" sz="1100" dirty="0">
                <a:solidFill>
                  <a:schemeClr val="tx1"/>
                </a:solidFill>
                <a:latin typeface="+mn-ea"/>
              </a:rPr>
            </a:b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전 과정에서 환경에 부정적 영향을 줄 수 있는 부분을 해소하여 친환경 비즈니스를 활성화할 수 있는 아이디어 제시 및 구체화</a:t>
            </a:r>
            <a:endParaRPr lang="en-US" altLang="ko-KR" sz="1100" dirty="0">
              <a:solidFill>
                <a:schemeClr val="tx1"/>
              </a:solidFill>
              <a:latin typeface="+mn-ea"/>
            </a:endParaRPr>
          </a:p>
          <a:p>
            <a:pPr marL="171450" indent="-171450">
              <a:spcAft>
                <a:spcPts val="800"/>
              </a:spcAft>
              <a:buFontTx/>
              <a:buChar char="-"/>
            </a:pP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예</a:t>
            </a:r>
            <a:r>
              <a:rPr lang="en-US" altLang="ko-KR" sz="1100" dirty="0">
                <a:solidFill>
                  <a:schemeClr val="tx1"/>
                </a:solidFill>
                <a:latin typeface="+mn-ea"/>
              </a:rPr>
              <a:t>) </a:t>
            </a: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에너지사용절감</a:t>
            </a:r>
            <a:r>
              <a:rPr lang="en-US" altLang="ko-KR" sz="1100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대기오염 예방</a:t>
            </a:r>
            <a:r>
              <a:rPr lang="en-US" altLang="ko-KR" sz="1100" dirty="0">
                <a:solidFill>
                  <a:schemeClr val="tx1"/>
                </a:solidFill>
                <a:latin typeface="+mn-ea"/>
              </a:rPr>
              <a:t>, </a:t>
            </a:r>
            <a:br>
              <a:rPr lang="en-US" altLang="ko-KR" sz="1100" dirty="0">
                <a:solidFill>
                  <a:schemeClr val="tx1"/>
                </a:solidFill>
                <a:latin typeface="+mn-ea"/>
              </a:rPr>
            </a:br>
            <a:r>
              <a:rPr lang="en-US" altLang="ko-KR" sz="1100" dirty="0">
                <a:solidFill>
                  <a:schemeClr val="tx1"/>
                </a:solidFill>
                <a:latin typeface="+mn-ea"/>
              </a:rPr>
              <a:t>    </a:t>
            </a:r>
            <a:r>
              <a:rPr lang="ko-KR" altLang="en-US" sz="1100" dirty="0" err="1">
                <a:solidFill>
                  <a:schemeClr val="tx1"/>
                </a:solidFill>
                <a:latin typeface="+mn-ea"/>
              </a:rPr>
              <a:t>아이오닉</a:t>
            </a: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 활용 아이디어 등</a:t>
            </a:r>
            <a:endParaRPr lang="en-US" altLang="ko-KR" sz="11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82579800-D82A-4819-AEBE-600145F21D52}"/>
              </a:ext>
            </a:extLst>
          </p:cNvPr>
          <p:cNvSpPr/>
          <p:nvPr/>
        </p:nvSpPr>
        <p:spPr>
          <a:xfrm>
            <a:off x="278632" y="1013487"/>
            <a:ext cx="861785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ko-KR" altLang="en-US" sz="1100" dirty="0">
                <a:latin typeface="+mn-ea"/>
              </a:rPr>
              <a:t>현대자동차 </a:t>
            </a:r>
            <a:r>
              <a:rPr lang="ko-KR" altLang="en-US" sz="1100" dirty="0" err="1">
                <a:latin typeface="+mn-ea"/>
              </a:rPr>
              <a:t>사회임팩트</a:t>
            </a:r>
            <a:r>
              <a:rPr lang="ko-KR" altLang="en-US" sz="1100" dirty="0">
                <a:latin typeface="+mn-ea"/>
              </a:rPr>
              <a:t> 협의회 </a:t>
            </a:r>
            <a:r>
              <a:rPr lang="en-US" altLang="ko-KR" sz="1100" dirty="0">
                <a:latin typeface="+mn-ea"/>
              </a:rPr>
              <a:t>4</a:t>
            </a:r>
            <a:r>
              <a:rPr lang="ko-KR" altLang="en-US" sz="1100" dirty="0">
                <a:latin typeface="+mn-ea"/>
              </a:rPr>
              <a:t>대 분야와 </a:t>
            </a:r>
            <a:r>
              <a:rPr lang="en-US" altLang="ko-KR" sz="1100" dirty="0">
                <a:latin typeface="+mn-ea"/>
              </a:rPr>
              <a:t>UN</a:t>
            </a:r>
            <a:r>
              <a:rPr lang="ko-KR" altLang="en-US" sz="1100" dirty="0">
                <a:latin typeface="+mn-ea"/>
              </a:rPr>
              <a:t> </a:t>
            </a:r>
            <a:r>
              <a:rPr lang="en-US" altLang="ko-KR" sz="1100" dirty="0">
                <a:latin typeface="+mn-ea"/>
              </a:rPr>
              <a:t>SDGs 17</a:t>
            </a:r>
            <a:r>
              <a:rPr lang="ko-KR" altLang="en-US" sz="1100" dirty="0">
                <a:latin typeface="+mn-ea"/>
              </a:rPr>
              <a:t>가지 미션을 바탕으로 한 주제 선정 및 </a:t>
            </a:r>
            <a:r>
              <a:rPr lang="en-US" altLang="ko-KR" sz="1100" dirty="0">
                <a:latin typeface="+mn-ea"/>
              </a:rPr>
              <a:t>CSV </a:t>
            </a:r>
            <a:r>
              <a:rPr lang="ko-KR" altLang="en-US" sz="1100" dirty="0">
                <a:latin typeface="+mn-ea"/>
              </a:rPr>
              <a:t>아이디어 제시 및 구체화 진행</a:t>
            </a:r>
            <a:endParaRPr lang="en-US" altLang="ko-KR" sz="1100" dirty="0">
              <a:latin typeface="+mn-ea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5552D8F8-F5DB-438B-85E3-A1469E62CEA5}"/>
              </a:ext>
            </a:extLst>
          </p:cNvPr>
          <p:cNvSpPr/>
          <p:nvPr/>
        </p:nvSpPr>
        <p:spPr>
          <a:xfrm>
            <a:off x="218518" y="684759"/>
            <a:ext cx="892548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ko-KR" altLang="en-US" sz="1100" b="1" dirty="0">
                <a:latin typeface="+mn-ea"/>
              </a:rPr>
              <a:t>■ </a:t>
            </a:r>
            <a:r>
              <a:rPr lang="en-US" altLang="ko-KR" sz="1100" b="1" dirty="0">
                <a:latin typeface="+mn-ea"/>
              </a:rPr>
              <a:t>H-Social Creator 5</a:t>
            </a:r>
            <a:r>
              <a:rPr lang="ko-KR" altLang="en-US" sz="1100" b="1" dirty="0">
                <a:latin typeface="+mn-ea"/>
              </a:rPr>
              <a:t>기</a:t>
            </a:r>
            <a:r>
              <a:rPr lang="en-US" altLang="ko-KR" sz="1100" b="1" dirty="0">
                <a:latin typeface="+mn-ea"/>
              </a:rPr>
              <a:t> </a:t>
            </a:r>
            <a:r>
              <a:rPr lang="ko-KR" altLang="en-US" sz="1100" b="1" dirty="0">
                <a:latin typeface="+mn-ea"/>
              </a:rPr>
              <a:t>미션주제</a:t>
            </a:r>
            <a:r>
              <a:rPr lang="en-US" altLang="ko-KR" sz="1100" b="1" dirty="0">
                <a:latin typeface="+mn-ea"/>
              </a:rPr>
              <a:t> (</a:t>
            </a:r>
            <a:r>
              <a:rPr lang="ko-KR" altLang="en-US" sz="1100" b="1" dirty="0">
                <a:latin typeface="+mn-ea"/>
              </a:rPr>
              <a:t>지원신청서 표지에 </a:t>
            </a:r>
            <a:r>
              <a:rPr lang="en-US" altLang="ko-KR" sz="1100" b="1" dirty="0">
                <a:latin typeface="+mn-ea"/>
              </a:rPr>
              <a:t>1</a:t>
            </a:r>
            <a:r>
              <a:rPr lang="ko-KR" altLang="en-US" sz="1100" b="1" dirty="0">
                <a:latin typeface="+mn-ea"/>
              </a:rPr>
              <a:t>지망</a:t>
            </a:r>
            <a:r>
              <a:rPr lang="en-US" altLang="ko-KR" sz="1100" b="1" dirty="0">
                <a:latin typeface="+mn-ea"/>
              </a:rPr>
              <a:t>/2</a:t>
            </a:r>
            <a:r>
              <a:rPr lang="ko-KR" altLang="en-US" sz="1100" b="1" dirty="0">
                <a:latin typeface="+mn-ea"/>
              </a:rPr>
              <a:t>지망 표기할 것</a:t>
            </a:r>
            <a:r>
              <a:rPr lang="en-US" altLang="ko-KR" sz="1100" b="1" dirty="0">
                <a:latin typeface="+mn-ea"/>
              </a:rPr>
              <a:t>) </a:t>
            </a:r>
            <a:r>
              <a:rPr lang="en-US" altLang="ko-KR" sz="1100" b="1" dirty="0">
                <a:solidFill>
                  <a:srgbClr val="FF0000"/>
                </a:solidFill>
                <a:latin typeface="+mn-ea"/>
              </a:rPr>
              <a:t>* </a:t>
            </a:r>
            <a:r>
              <a:rPr lang="ko-KR" altLang="en-US" sz="1100" b="1" dirty="0">
                <a:solidFill>
                  <a:srgbClr val="FF0000"/>
                </a:solidFill>
                <a:latin typeface="+mn-ea"/>
              </a:rPr>
              <a:t>추후 변경 가능</a:t>
            </a:r>
            <a:endParaRPr lang="ko-KR" altLang="en-US" sz="1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0AE9F6C1-229B-4B6C-B04F-DBF31334AF87}"/>
              </a:ext>
            </a:extLst>
          </p:cNvPr>
          <p:cNvSpPr/>
          <p:nvPr/>
        </p:nvSpPr>
        <p:spPr>
          <a:xfrm>
            <a:off x="225592" y="1507589"/>
            <a:ext cx="468824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en-US" altLang="ko-KR" sz="1100" b="1" dirty="0">
                <a:latin typeface="+mn-ea"/>
              </a:rPr>
              <a:t>*</a:t>
            </a:r>
            <a:r>
              <a:rPr lang="ko-KR" altLang="en-US" sz="1100" b="1" dirty="0">
                <a:latin typeface="+mn-ea"/>
              </a:rPr>
              <a:t>현대자동차 </a:t>
            </a:r>
            <a:r>
              <a:rPr lang="ko-KR" altLang="en-US" sz="1100" b="1" dirty="0" err="1">
                <a:latin typeface="+mn-ea"/>
              </a:rPr>
              <a:t>사회임팩트</a:t>
            </a:r>
            <a:r>
              <a:rPr lang="ko-KR" altLang="en-US" sz="1100" b="1" dirty="0">
                <a:latin typeface="+mn-ea"/>
              </a:rPr>
              <a:t> 협의회 </a:t>
            </a:r>
            <a:r>
              <a:rPr lang="en-US" altLang="ko-KR" sz="1100" b="1" dirty="0">
                <a:latin typeface="+mn-ea"/>
              </a:rPr>
              <a:t>4</a:t>
            </a:r>
            <a:r>
              <a:rPr lang="ko-KR" altLang="en-US" sz="1100" b="1" dirty="0">
                <a:latin typeface="+mn-ea"/>
              </a:rPr>
              <a:t>대 </a:t>
            </a:r>
            <a:r>
              <a:rPr lang="ko-KR" altLang="en-US" sz="1100" b="1" dirty="0" err="1">
                <a:latin typeface="+mn-ea"/>
              </a:rPr>
              <a:t>분야란</a:t>
            </a:r>
            <a:r>
              <a:rPr lang="en-US" altLang="ko-KR" sz="1100" b="1" dirty="0">
                <a:latin typeface="+mn-ea"/>
              </a:rPr>
              <a:t>?</a:t>
            </a: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4A00D36D-EAAF-4A7C-907D-265AFC5A726C}"/>
              </a:ext>
            </a:extLst>
          </p:cNvPr>
          <p:cNvSpPr/>
          <p:nvPr/>
        </p:nvSpPr>
        <p:spPr>
          <a:xfrm>
            <a:off x="4587557" y="5147076"/>
            <a:ext cx="379757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en-US" altLang="ko-KR" sz="1100" dirty="0">
                <a:latin typeface="+mn-ea"/>
              </a:rPr>
              <a:t>SDGs(</a:t>
            </a:r>
            <a:r>
              <a:rPr lang="ko-KR" altLang="en-US" sz="1100" dirty="0">
                <a:latin typeface="+mn-ea"/>
              </a:rPr>
              <a:t>지속가능발전목표</a:t>
            </a:r>
            <a:r>
              <a:rPr lang="en-US" altLang="ko-KR" sz="1100" dirty="0">
                <a:latin typeface="+mn-ea"/>
              </a:rPr>
              <a:t>)</a:t>
            </a:r>
            <a:r>
              <a:rPr lang="ko-KR" altLang="en-US" sz="1100" dirty="0">
                <a:latin typeface="+mn-ea"/>
              </a:rPr>
              <a:t>는 미래 세대의 필요를 충족시킬 수 있으며 오늘의 필요도 충족시키는 개념으로 사회와 경제발전</a:t>
            </a:r>
            <a:r>
              <a:rPr lang="en-US" altLang="ko-KR" sz="1100" dirty="0">
                <a:latin typeface="+mn-ea"/>
              </a:rPr>
              <a:t>, </a:t>
            </a:r>
            <a:r>
              <a:rPr lang="ko-KR" altLang="en-US" sz="1100" dirty="0">
                <a:latin typeface="+mn-ea"/>
              </a:rPr>
              <a:t>환경보호를 함께 이루는 </a:t>
            </a:r>
            <a:r>
              <a:rPr lang="en-US" altLang="ko-KR" sz="1100" dirty="0">
                <a:latin typeface="+mn-ea"/>
              </a:rPr>
              <a:t>UN</a:t>
            </a:r>
            <a:r>
              <a:rPr lang="ko-KR" altLang="en-US" sz="1100" dirty="0">
                <a:latin typeface="+mn-ea"/>
              </a:rPr>
              <a:t>에서 발의한 국제 약속이자 목표입니다</a:t>
            </a:r>
            <a:r>
              <a:rPr lang="en-US" altLang="ko-KR" sz="1100" dirty="0">
                <a:latin typeface="+mn-ea"/>
              </a:rPr>
              <a:t>.</a:t>
            </a: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83F7656B-7A0E-48A9-8F0B-8192BB886FB4}"/>
              </a:ext>
            </a:extLst>
          </p:cNvPr>
          <p:cNvSpPr/>
          <p:nvPr/>
        </p:nvSpPr>
        <p:spPr>
          <a:xfrm>
            <a:off x="252751" y="4847868"/>
            <a:ext cx="468824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en-US" altLang="ko-KR" sz="1100" b="1" dirty="0">
                <a:latin typeface="+mn-ea"/>
              </a:rPr>
              <a:t>*SDGs(Sustainable Development Goals)</a:t>
            </a:r>
            <a:r>
              <a:rPr lang="ko-KR" altLang="en-US" sz="1100" b="1" dirty="0">
                <a:latin typeface="+mn-ea"/>
              </a:rPr>
              <a:t>란</a:t>
            </a:r>
            <a:r>
              <a:rPr lang="en-US" altLang="ko-KR" sz="1100" b="1" dirty="0">
                <a:latin typeface="+mn-ea"/>
              </a:rPr>
              <a:t>?</a:t>
            </a: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02ADBD07-39C9-4698-9535-495E842AC6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98" y="5147076"/>
            <a:ext cx="4119100" cy="1308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4878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0" y="0"/>
            <a:ext cx="9144000" cy="558800"/>
          </a:xfrm>
          <a:prstGeom prst="rect">
            <a:avLst/>
          </a:prstGeom>
          <a:solidFill>
            <a:srgbClr val="012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63683" y="110123"/>
            <a:ext cx="25314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solidFill>
                  <a:schemeClr val="bg1"/>
                </a:solidFill>
              </a:rPr>
              <a:t>지원신청서 작성 </a:t>
            </a:r>
            <a:r>
              <a:rPr lang="en-US" altLang="ko-KR" sz="1600" b="1" dirty="0">
                <a:solidFill>
                  <a:schemeClr val="bg1"/>
                </a:solidFill>
              </a:rPr>
              <a:t>Guideline</a:t>
            </a:r>
            <a:endParaRPr lang="ko-KR" altLang="en-US" sz="1600" b="1" dirty="0">
              <a:solidFill>
                <a:schemeClr val="bg1"/>
              </a:solidFill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210131" y="684759"/>
            <a:ext cx="8723738" cy="1311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ko-KR" altLang="en-US" sz="1100" b="1" u="sng" dirty="0">
                <a:latin typeface="+mn-ea"/>
              </a:rPr>
              <a:t>■ 지원신청 방법</a:t>
            </a:r>
            <a:endParaRPr lang="en-US" altLang="ko-KR" sz="1100" b="1" u="sng" dirty="0">
              <a:latin typeface="+mn-ea"/>
            </a:endParaRPr>
          </a:p>
          <a:p>
            <a:pPr>
              <a:spcAft>
                <a:spcPts val="800"/>
              </a:spcAft>
            </a:pPr>
            <a:r>
              <a:rPr lang="en-US" altLang="ko-KR" sz="1100" dirty="0">
                <a:latin typeface="+mn-ea"/>
              </a:rPr>
              <a:t>1) </a:t>
            </a:r>
            <a:r>
              <a:rPr lang="ko-KR" altLang="en-US" sz="1100" b="1" dirty="0">
                <a:latin typeface="+mn-ea"/>
              </a:rPr>
              <a:t>접수 기간 </a:t>
            </a:r>
            <a:r>
              <a:rPr lang="en-US" altLang="ko-KR" sz="1100" b="1" dirty="0">
                <a:latin typeface="+mn-ea"/>
              </a:rPr>
              <a:t>: ~6/17(</a:t>
            </a:r>
            <a:r>
              <a:rPr lang="ko-KR" altLang="en-US" sz="1100" b="1" dirty="0">
                <a:latin typeface="+mn-ea"/>
              </a:rPr>
              <a:t>월</a:t>
            </a:r>
            <a:r>
              <a:rPr lang="en-US" altLang="ko-KR" sz="1100" b="1" dirty="0">
                <a:latin typeface="+mn-ea"/>
              </a:rPr>
              <a:t>) 13:00</a:t>
            </a:r>
            <a:r>
              <a:rPr lang="ko-KR" altLang="en-US" sz="1100" b="1" dirty="0">
                <a:latin typeface="+mn-ea"/>
              </a:rPr>
              <a:t>까지</a:t>
            </a:r>
            <a:endParaRPr lang="en-US" altLang="ko-KR" sz="1100" b="1" dirty="0">
              <a:latin typeface="+mn-ea"/>
            </a:endParaRPr>
          </a:p>
          <a:p>
            <a:pPr>
              <a:spcAft>
                <a:spcPts val="800"/>
              </a:spcAft>
            </a:pPr>
            <a:r>
              <a:rPr lang="en-US" altLang="ko-KR" sz="1100" dirty="0">
                <a:latin typeface="+mn-ea"/>
              </a:rPr>
              <a:t>2) </a:t>
            </a:r>
            <a:r>
              <a:rPr lang="ko-KR" altLang="en-US" sz="1100" dirty="0">
                <a:latin typeface="+mn-ea"/>
              </a:rPr>
              <a:t>메일 접수 </a:t>
            </a:r>
            <a:r>
              <a:rPr lang="en-US" altLang="ko-KR" sz="1100" dirty="0">
                <a:latin typeface="+mn-ea"/>
              </a:rPr>
              <a:t>: hscinnovator@gmail.com (</a:t>
            </a:r>
            <a:r>
              <a:rPr lang="ko-KR" altLang="en-US" sz="1100" dirty="0">
                <a:latin typeface="+mn-ea"/>
              </a:rPr>
              <a:t>파일제목</a:t>
            </a:r>
            <a:r>
              <a:rPr lang="en-US" altLang="ko-KR" sz="1100" dirty="0">
                <a:latin typeface="+mn-ea"/>
              </a:rPr>
              <a:t>: [</a:t>
            </a:r>
            <a:r>
              <a:rPr lang="ko-KR" altLang="en-US" sz="1100" dirty="0">
                <a:latin typeface="+mn-ea"/>
              </a:rPr>
              <a:t>개인</a:t>
            </a:r>
            <a:r>
              <a:rPr lang="en-US" altLang="ko-KR" sz="1100" dirty="0">
                <a:latin typeface="+mn-ea"/>
              </a:rPr>
              <a:t>]HSC_5</a:t>
            </a:r>
            <a:r>
              <a:rPr lang="ko-KR" altLang="en-US" sz="1100" dirty="0">
                <a:latin typeface="+mn-ea"/>
              </a:rPr>
              <a:t>기</a:t>
            </a:r>
            <a:r>
              <a:rPr lang="en-US" altLang="ko-KR" sz="1100" dirty="0">
                <a:latin typeface="+mn-ea"/>
              </a:rPr>
              <a:t>(</a:t>
            </a:r>
            <a:r>
              <a:rPr lang="ko-KR" altLang="en-US" sz="1100" dirty="0">
                <a:latin typeface="+mn-ea"/>
              </a:rPr>
              <a:t>이름</a:t>
            </a:r>
            <a:r>
              <a:rPr lang="en-US" altLang="ko-KR" sz="1100" dirty="0">
                <a:latin typeface="+mn-ea"/>
              </a:rPr>
              <a:t>))</a:t>
            </a:r>
          </a:p>
          <a:p>
            <a:pPr>
              <a:lnSpc>
                <a:spcPct val="110000"/>
              </a:lnSpc>
              <a:spcAft>
                <a:spcPts val="800"/>
              </a:spcAft>
            </a:pPr>
            <a:r>
              <a:rPr lang="en-US" altLang="ko-KR" sz="1100" dirty="0">
                <a:latin typeface="+mn-ea"/>
              </a:rPr>
              <a:t>3) </a:t>
            </a:r>
            <a:r>
              <a:rPr lang="ko-KR" altLang="en-US" sz="1100" dirty="0">
                <a:latin typeface="+mn-ea"/>
              </a:rPr>
              <a:t>지원 부문 </a:t>
            </a:r>
            <a:r>
              <a:rPr lang="en-US" altLang="ko-KR" sz="1100" dirty="0">
                <a:latin typeface="+mn-ea"/>
              </a:rPr>
              <a:t>: - </a:t>
            </a:r>
            <a:r>
              <a:rPr lang="ko-KR" altLang="en-US" sz="1100" dirty="0">
                <a:latin typeface="+mn-ea"/>
              </a:rPr>
              <a:t>사회혁신가로서의 성장</a:t>
            </a:r>
            <a:r>
              <a:rPr lang="en-US" altLang="ko-KR" sz="1100" dirty="0">
                <a:latin typeface="+mn-ea"/>
              </a:rPr>
              <a:t>, </a:t>
            </a:r>
            <a:r>
              <a:rPr lang="ko-KR" altLang="en-US" sz="1100" dirty="0">
                <a:latin typeface="+mn-ea"/>
              </a:rPr>
              <a:t>사회문제해결</a:t>
            </a:r>
            <a:r>
              <a:rPr lang="en-US" altLang="ko-KR" sz="1100" dirty="0">
                <a:latin typeface="+mn-ea"/>
              </a:rPr>
              <a:t>, CSR/CSV</a:t>
            </a:r>
            <a:r>
              <a:rPr lang="ko-KR" altLang="en-US" sz="1100" dirty="0">
                <a:latin typeface="+mn-ea"/>
              </a:rPr>
              <a:t>에 관심을 가진 전국 대학생 </a:t>
            </a:r>
            <a:r>
              <a:rPr lang="en-US" altLang="ko-KR" sz="1100" b="1" dirty="0">
                <a:latin typeface="+mn-ea"/>
              </a:rPr>
              <a:t>30</a:t>
            </a:r>
            <a:r>
              <a:rPr lang="ko-KR" altLang="en-US" sz="1100" b="1" dirty="0">
                <a:latin typeface="+mn-ea"/>
              </a:rPr>
              <a:t>명</a:t>
            </a:r>
            <a:r>
              <a:rPr lang="ko-KR" altLang="en-US" sz="1100" dirty="0">
                <a:latin typeface="+mn-ea"/>
              </a:rPr>
              <a:t> </a:t>
            </a:r>
            <a:r>
              <a:rPr lang="en-US" altLang="ko-KR" sz="1100" dirty="0">
                <a:latin typeface="+mn-ea"/>
              </a:rPr>
              <a:t>(</a:t>
            </a:r>
            <a:r>
              <a:rPr lang="ko-KR" altLang="en-US" sz="1100" dirty="0">
                <a:latin typeface="+mn-ea"/>
              </a:rPr>
              <a:t>주요활동 지역</a:t>
            </a:r>
            <a:r>
              <a:rPr lang="en-US" altLang="ko-KR" sz="1100" dirty="0">
                <a:latin typeface="+mn-ea"/>
              </a:rPr>
              <a:t>: </a:t>
            </a:r>
            <a:r>
              <a:rPr lang="ko-KR" altLang="en-US" sz="1100" dirty="0">
                <a:latin typeface="+mn-ea"/>
              </a:rPr>
              <a:t>서울</a:t>
            </a:r>
            <a:r>
              <a:rPr lang="en-US" altLang="ko-KR" sz="1100" dirty="0">
                <a:latin typeface="+mn-ea"/>
              </a:rPr>
              <a:t>)</a:t>
            </a:r>
            <a:br>
              <a:rPr lang="en-US" altLang="ko-KR" sz="1100" dirty="0">
                <a:latin typeface="+mn-ea"/>
              </a:rPr>
            </a:br>
            <a:r>
              <a:rPr lang="en-US" altLang="ko-KR" sz="1100" dirty="0">
                <a:latin typeface="+mn-ea"/>
              </a:rPr>
              <a:t>              </a:t>
            </a:r>
            <a:r>
              <a:rPr lang="en-US" altLang="ko-KR" sz="1400" dirty="0">
                <a:latin typeface="+mn-ea"/>
              </a:rPr>
              <a:t>  </a:t>
            </a:r>
            <a:r>
              <a:rPr lang="en-US" altLang="ko-KR" sz="1100" dirty="0">
                <a:latin typeface="+mn-ea"/>
              </a:rPr>
              <a:t>  - </a:t>
            </a:r>
            <a:r>
              <a:rPr lang="ko-KR" altLang="en-US" sz="1100" dirty="0">
                <a:latin typeface="+mn-ea"/>
              </a:rPr>
              <a:t>팀 단위 지원</a:t>
            </a:r>
            <a:r>
              <a:rPr lang="en-US" altLang="ko-KR" sz="1100" dirty="0">
                <a:latin typeface="+mn-ea"/>
              </a:rPr>
              <a:t>(</a:t>
            </a:r>
            <a:r>
              <a:rPr lang="ko-KR" altLang="en-US" sz="1100" dirty="0">
                <a:latin typeface="+mn-ea"/>
              </a:rPr>
              <a:t>최소 </a:t>
            </a:r>
            <a:r>
              <a:rPr lang="en-US" altLang="ko-KR" sz="1100" dirty="0">
                <a:latin typeface="+mn-ea"/>
              </a:rPr>
              <a:t>5</a:t>
            </a:r>
            <a:r>
              <a:rPr lang="ko-KR" altLang="en-US" sz="1100" dirty="0">
                <a:latin typeface="+mn-ea"/>
              </a:rPr>
              <a:t>인</a:t>
            </a:r>
            <a:r>
              <a:rPr lang="en-US" altLang="ko-KR" sz="1100" dirty="0">
                <a:latin typeface="+mn-ea"/>
              </a:rPr>
              <a:t>~</a:t>
            </a:r>
            <a:r>
              <a:rPr lang="ko-KR" altLang="en-US" sz="1100" dirty="0">
                <a:latin typeface="+mn-ea"/>
              </a:rPr>
              <a:t>최대 </a:t>
            </a:r>
            <a:r>
              <a:rPr lang="en-US" altLang="ko-KR" sz="1100" dirty="0">
                <a:latin typeface="+mn-ea"/>
              </a:rPr>
              <a:t>6</a:t>
            </a:r>
            <a:r>
              <a:rPr lang="ko-KR" altLang="en-US" sz="1100" dirty="0">
                <a:latin typeface="+mn-ea"/>
              </a:rPr>
              <a:t>인</a:t>
            </a:r>
            <a:r>
              <a:rPr lang="en-US" altLang="ko-KR" sz="1100" dirty="0">
                <a:latin typeface="+mn-ea"/>
              </a:rPr>
              <a:t>) </a:t>
            </a:r>
            <a:r>
              <a:rPr lang="ko-KR" altLang="en-US" sz="1100" dirty="0">
                <a:latin typeface="+mn-ea"/>
              </a:rPr>
              <a:t>또는 개인 단위 지원</a:t>
            </a:r>
            <a:r>
              <a:rPr lang="en-US" altLang="ko-KR" sz="1100" dirty="0">
                <a:latin typeface="+mn-ea"/>
              </a:rPr>
              <a:t>(</a:t>
            </a:r>
            <a:r>
              <a:rPr lang="ko-KR" altLang="en-US" sz="1100" dirty="0">
                <a:latin typeface="+mn-ea"/>
              </a:rPr>
              <a:t>개인 지원자는 운영진에서 팀 배정</a:t>
            </a:r>
            <a:r>
              <a:rPr lang="en-US" altLang="ko-KR" sz="1100" dirty="0">
                <a:latin typeface="+mn-ea"/>
              </a:rPr>
              <a:t>)</a:t>
            </a:r>
          </a:p>
        </p:txBody>
      </p:sp>
      <p:sp>
        <p:nvSpPr>
          <p:cNvPr id="36" name="Rectangle 1"/>
          <p:cNvSpPr/>
          <p:nvPr/>
        </p:nvSpPr>
        <p:spPr>
          <a:xfrm>
            <a:off x="210131" y="2722458"/>
            <a:ext cx="141256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800"/>
              </a:spcAft>
            </a:pPr>
            <a:r>
              <a:rPr lang="ko-KR" altLang="en-US" sz="1100" b="1" u="sng" dirty="0">
                <a:latin typeface="+mn-ea"/>
              </a:rPr>
              <a:t>■ 지원신청서 구성</a:t>
            </a:r>
            <a:endParaRPr lang="en-US" altLang="ko-KR" sz="1100" kern="100" dirty="0">
              <a:solidFill>
                <a:srgbClr val="C00000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2027518" y="3068400"/>
            <a:ext cx="1783688" cy="39176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/>
              <a:t>기본</a:t>
            </a:r>
            <a:r>
              <a:rPr lang="en-US" altLang="ko-KR" sz="1100" dirty="0"/>
              <a:t> </a:t>
            </a:r>
            <a:r>
              <a:rPr lang="ko-KR" altLang="en-US" sz="1100" dirty="0"/>
              <a:t>정보</a:t>
            </a:r>
          </a:p>
        </p:txBody>
      </p:sp>
      <p:sp>
        <p:nvSpPr>
          <p:cNvPr id="45" name="직사각형 44"/>
          <p:cNvSpPr/>
          <p:nvPr/>
        </p:nvSpPr>
        <p:spPr>
          <a:xfrm>
            <a:off x="321592" y="3068399"/>
            <a:ext cx="1660660" cy="39176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/>
              <a:t>표지</a:t>
            </a: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0FFFF0C2-7980-4C66-BB43-769DF5A71CC3}"/>
              </a:ext>
            </a:extLst>
          </p:cNvPr>
          <p:cNvSpPr/>
          <p:nvPr/>
        </p:nvSpPr>
        <p:spPr>
          <a:xfrm>
            <a:off x="1148229" y="1973288"/>
            <a:ext cx="86178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en-US" altLang="ko-KR" sz="900" dirty="0">
                <a:latin typeface="+mn-ea"/>
              </a:rPr>
              <a:t>※ </a:t>
            </a:r>
            <a:r>
              <a:rPr lang="ko-KR" altLang="en-US" sz="900" dirty="0">
                <a:latin typeface="+mn-ea"/>
              </a:rPr>
              <a:t>다양한 전공 분야 구성 시 가산점 제공</a:t>
            </a:r>
            <a:r>
              <a:rPr lang="en-US" altLang="ko-KR" sz="900" dirty="0">
                <a:latin typeface="+mn-ea"/>
              </a:rPr>
              <a:t>(</a:t>
            </a:r>
            <a:r>
              <a:rPr lang="ko-KR" altLang="en-US" sz="900" dirty="0">
                <a:latin typeface="+mn-ea"/>
              </a:rPr>
              <a:t>인문사회</a:t>
            </a:r>
            <a:r>
              <a:rPr lang="en-US" altLang="ko-KR" sz="900" dirty="0">
                <a:latin typeface="+mn-ea"/>
              </a:rPr>
              <a:t>/</a:t>
            </a:r>
            <a:r>
              <a:rPr lang="ko-KR" altLang="en-US" sz="900" dirty="0">
                <a:latin typeface="+mn-ea"/>
              </a:rPr>
              <a:t>상경</a:t>
            </a:r>
            <a:r>
              <a:rPr lang="en-US" altLang="ko-KR" sz="900" dirty="0">
                <a:latin typeface="+mn-ea"/>
              </a:rPr>
              <a:t>/</a:t>
            </a:r>
            <a:r>
              <a:rPr lang="ko-KR" altLang="en-US" sz="900" dirty="0">
                <a:latin typeface="+mn-ea"/>
              </a:rPr>
              <a:t>공학</a:t>
            </a:r>
            <a:r>
              <a:rPr lang="en-US" altLang="ko-KR" sz="900" dirty="0">
                <a:latin typeface="+mn-ea"/>
              </a:rPr>
              <a:t>/</a:t>
            </a:r>
            <a:r>
              <a:rPr lang="ko-KR" altLang="en-US" sz="900" dirty="0">
                <a:latin typeface="+mn-ea"/>
              </a:rPr>
              <a:t>디자인</a:t>
            </a:r>
            <a:r>
              <a:rPr lang="en-US" altLang="ko-KR" sz="900" dirty="0">
                <a:latin typeface="+mn-ea"/>
              </a:rPr>
              <a:t>/</a:t>
            </a:r>
            <a:r>
              <a:rPr lang="ko-KR" altLang="en-US" sz="900" dirty="0">
                <a:latin typeface="+mn-ea"/>
              </a:rPr>
              <a:t>사회복지 등</a:t>
            </a:r>
            <a:r>
              <a:rPr lang="en-US" altLang="ko-KR" sz="900" dirty="0">
                <a:latin typeface="+mn-ea"/>
              </a:rPr>
              <a:t>)</a:t>
            </a:r>
            <a:br>
              <a:rPr lang="en-US" altLang="ko-KR" sz="900" dirty="0">
                <a:latin typeface="+mn-ea"/>
              </a:rPr>
            </a:br>
            <a:r>
              <a:rPr lang="en-US" altLang="ko-KR" sz="900" dirty="0">
                <a:latin typeface="+mn-ea"/>
              </a:rPr>
              <a:t>※ H-Social Creator 1~4</a:t>
            </a:r>
            <a:r>
              <a:rPr lang="ko-KR" altLang="en-US" sz="900" dirty="0">
                <a:latin typeface="+mn-ea"/>
              </a:rPr>
              <a:t>기 </a:t>
            </a:r>
            <a:r>
              <a:rPr lang="en-US" altLang="ko-KR" sz="900" dirty="0">
                <a:latin typeface="+mn-ea"/>
              </a:rPr>
              <a:t>OB</a:t>
            </a:r>
            <a:r>
              <a:rPr lang="ko-KR" altLang="en-US" sz="900" dirty="0">
                <a:latin typeface="+mn-ea"/>
              </a:rPr>
              <a:t>의 추천 시 가산점 제공</a:t>
            </a:r>
            <a:br>
              <a:rPr lang="en-US" altLang="ko-KR" sz="900" dirty="0">
                <a:latin typeface="+mn-ea"/>
              </a:rPr>
            </a:br>
            <a:r>
              <a:rPr lang="en-US" altLang="ko-KR" sz="900" dirty="0">
                <a:latin typeface="+mn-ea"/>
              </a:rPr>
              <a:t>※ </a:t>
            </a:r>
            <a:r>
              <a:rPr lang="ko-KR" altLang="en-US" sz="900" dirty="0">
                <a:latin typeface="+mn-ea"/>
              </a:rPr>
              <a:t>사진</a:t>
            </a:r>
            <a:r>
              <a:rPr lang="en-US" altLang="ko-KR" sz="900" dirty="0">
                <a:latin typeface="+mn-ea"/>
              </a:rPr>
              <a:t>/</a:t>
            </a:r>
            <a:r>
              <a:rPr lang="ko-KR" altLang="en-US" sz="900" dirty="0">
                <a:latin typeface="+mn-ea"/>
              </a:rPr>
              <a:t>영상 등 홍보 특화 지원자 가산점 제공</a:t>
            </a:r>
            <a:br>
              <a:rPr lang="en-US" altLang="ko-KR" sz="900" dirty="0">
                <a:latin typeface="+mn-ea"/>
              </a:rPr>
            </a:br>
            <a:r>
              <a:rPr lang="en-US" altLang="ko-KR" sz="900" dirty="0">
                <a:latin typeface="+mn-ea"/>
              </a:rPr>
              <a:t>※ </a:t>
            </a:r>
            <a:r>
              <a:rPr lang="ko-KR" altLang="en-US" sz="900" dirty="0">
                <a:latin typeface="+mn-ea"/>
              </a:rPr>
              <a:t>오프라인 설명회</a:t>
            </a:r>
            <a:r>
              <a:rPr lang="en-US" altLang="ko-KR" sz="900" dirty="0">
                <a:latin typeface="+mn-ea"/>
              </a:rPr>
              <a:t>(</a:t>
            </a:r>
            <a:r>
              <a:rPr lang="ko-KR" altLang="en-US" sz="900" dirty="0">
                <a:latin typeface="+mn-ea"/>
              </a:rPr>
              <a:t>중앙대학교 서울캠퍼스</a:t>
            </a:r>
            <a:r>
              <a:rPr lang="en-US" altLang="ko-KR" sz="900" dirty="0">
                <a:latin typeface="+mn-ea"/>
              </a:rPr>
              <a:t>, </a:t>
            </a:r>
            <a:r>
              <a:rPr lang="ko-KR" altLang="en-US" sz="900" dirty="0">
                <a:latin typeface="+mn-ea"/>
              </a:rPr>
              <a:t>성수동 </a:t>
            </a:r>
            <a:r>
              <a:rPr lang="ko-KR" altLang="en-US" sz="900" dirty="0" err="1">
                <a:latin typeface="+mn-ea"/>
              </a:rPr>
              <a:t>헤이그라운드</a:t>
            </a:r>
            <a:r>
              <a:rPr lang="en-US" altLang="ko-KR" sz="900" dirty="0">
                <a:latin typeface="+mn-ea"/>
              </a:rPr>
              <a:t>) </a:t>
            </a:r>
            <a:r>
              <a:rPr lang="ko-KR" altLang="en-US" sz="900" dirty="0">
                <a:latin typeface="+mn-ea"/>
              </a:rPr>
              <a:t>참여시 서류 전형 가산점 제공</a:t>
            </a: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2004F7D3-E103-4E82-89B1-9186565A78E9}"/>
              </a:ext>
            </a:extLst>
          </p:cNvPr>
          <p:cNvSpPr/>
          <p:nvPr/>
        </p:nvSpPr>
        <p:spPr>
          <a:xfrm>
            <a:off x="290842" y="3530942"/>
            <a:ext cx="144756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488" indent="-90488">
              <a:buFont typeface="Arial" panose="020B0604020202020204" pitchFamily="34" charset="0"/>
              <a:buChar char="•"/>
            </a:pPr>
            <a:r>
              <a:rPr lang="ko-KR" altLang="en-US" sz="900" dirty="0">
                <a:latin typeface="+mn-ea"/>
              </a:rPr>
              <a:t>이름</a:t>
            </a:r>
            <a:r>
              <a:rPr lang="en-US" altLang="ko-KR" sz="900" dirty="0">
                <a:latin typeface="+mn-ea"/>
              </a:rPr>
              <a:t>, </a:t>
            </a:r>
            <a:r>
              <a:rPr lang="ko-KR" altLang="en-US" sz="900" dirty="0">
                <a:latin typeface="+mn-ea"/>
              </a:rPr>
              <a:t>주제 </a:t>
            </a:r>
            <a:r>
              <a:rPr lang="en-US" altLang="ko-KR" sz="900" dirty="0">
                <a:latin typeface="+mn-ea"/>
              </a:rPr>
              <a:t>1-2</a:t>
            </a:r>
            <a:r>
              <a:rPr lang="ko-KR" altLang="en-US" sz="900" dirty="0">
                <a:latin typeface="+mn-ea"/>
              </a:rPr>
              <a:t>지망</a:t>
            </a:r>
            <a:r>
              <a:rPr lang="en-US" altLang="ko-KR" sz="900" dirty="0">
                <a:latin typeface="+mn-ea"/>
              </a:rPr>
              <a:t>, </a:t>
            </a:r>
            <a:br>
              <a:rPr lang="en-US" altLang="ko-KR" sz="900" dirty="0">
                <a:latin typeface="+mn-ea"/>
              </a:rPr>
            </a:br>
            <a:r>
              <a:rPr lang="ko-KR" altLang="en-US" sz="900" dirty="0">
                <a:latin typeface="+mn-ea"/>
              </a:rPr>
              <a:t>활동희망 지역</a:t>
            </a:r>
            <a:r>
              <a:rPr lang="en-US" altLang="ko-KR" sz="900" dirty="0">
                <a:latin typeface="+mn-ea"/>
              </a:rPr>
              <a:t>, </a:t>
            </a:r>
            <a:br>
              <a:rPr lang="en-US" altLang="ko-KR" sz="900" dirty="0">
                <a:latin typeface="+mn-ea"/>
              </a:rPr>
            </a:br>
            <a:r>
              <a:rPr lang="ko-KR" altLang="en-US" sz="900" dirty="0">
                <a:latin typeface="+mn-ea"/>
              </a:rPr>
              <a:t>추천해준 </a:t>
            </a:r>
            <a:r>
              <a:rPr lang="en-US" altLang="ko-KR" sz="900" dirty="0">
                <a:latin typeface="+mn-ea"/>
              </a:rPr>
              <a:t>OB </a:t>
            </a:r>
            <a:r>
              <a:rPr lang="ko-KR" altLang="en-US" sz="900" dirty="0">
                <a:latin typeface="+mn-ea"/>
              </a:rPr>
              <a:t>기입</a:t>
            </a: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C06854B5-45EB-4014-BE71-6A6CE77BD076}"/>
              </a:ext>
            </a:extLst>
          </p:cNvPr>
          <p:cNvSpPr/>
          <p:nvPr/>
        </p:nvSpPr>
        <p:spPr>
          <a:xfrm>
            <a:off x="3847417" y="3068401"/>
            <a:ext cx="3314472" cy="391574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/>
              <a:t>지원신청서 </a:t>
            </a: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6386DC64-A9AB-4BFD-809D-A5133556CE5D}"/>
              </a:ext>
            </a:extLst>
          </p:cNvPr>
          <p:cNvSpPr/>
          <p:nvPr/>
        </p:nvSpPr>
        <p:spPr>
          <a:xfrm>
            <a:off x="7198100" y="3068399"/>
            <a:ext cx="1624307" cy="39176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/>
              <a:t>확인</a:t>
            </a:r>
            <a:r>
              <a:rPr lang="en-US" altLang="ko-KR" sz="1100" dirty="0"/>
              <a:t>&amp;</a:t>
            </a:r>
            <a:r>
              <a:rPr lang="ko-KR" altLang="en-US" sz="1100" dirty="0"/>
              <a:t>동의서</a:t>
            </a: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AB154C02-D317-490B-9677-03566F592345}"/>
              </a:ext>
            </a:extLst>
          </p:cNvPr>
          <p:cNvSpPr/>
          <p:nvPr/>
        </p:nvSpPr>
        <p:spPr>
          <a:xfrm>
            <a:off x="1936987" y="3530942"/>
            <a:ext cx="199162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488" indent="-90488">
              <a:buFont typeface="Arial" panose="020B0604020202020204" pitchFamily="34" charset="0"/>
              <a:buChar char="•"/>
            </a:pPr>
            <a:r>
              <a:rPr lang="ko-KR" altLang="en-US" sz="900" dirty="0"/>
              <a:t>기본사항</a:t>
            </a:r>
            <a:r>
              <a:rPr lang="en-US" altLang="ko-KR" sz="900" dirty="0"/>
              <a:t>(</a:t>
            </a:r>
            <a:r>
              <a:rPr lang="ko-KR" altLang="en-US" sz="900" dirty="0"/>
              <a:t>이름</a:t>
            </a:r>
            <a:r>
              <a:rPr lang="en-US" altLang="ko-KR" sz="900" dirty="0"/>
              <a:t>, </a:t>
            </a:r>
            <a:r>
              <a:rPr lang="ko-KR" altLang="en-US" sz="900" dirty="0"/>
              <a:t>생년월일</a:t>
            </a:r>
            <a:r>
              <a:rPr lang="en-US" altLang="ko-KR" sz="900" dirty="0"/>
              <a:t>, </a:t>
            </a:r>
            <a:r>
              <a:rPr lang="ko-KR" altLang="en-US" sz="900" dirty="0"/>
              <a:t>전공 등</a:t>
            </a:r>
            <a:r>
              <a:rPr lang="en-US" altLang="ko-KR" sz="900" dirty="0"/>
              <a:t>)</a:t>
            </a:r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ko-KR" altLang="en-US" sz="900" dirty="0"/>
              <a:t>경력 및 외부활동 </a:t>
            </a:r>
            <a:r>
              <a:rPr lang="en-US" altLang="ko-KR" sz="900" dirty="0"/>
              <a:t>: </a:t>
            </a:r>
            <a:r>
              <a:rPr lang="ko-KR" altLang="en-US" sz="900" dirty="0" err="1"/>
              <a:t>활동명</a:t>
            </a:r>
            <a:r>
              <a:rPr lang="en-US" altLang="ko-KR" sz="900" dirty="0"/>
              <a:t>, </a:t>
            </a:r>
            <a:br>
              <a:rPr lang="en-US" altLang="ko-KR" sz="900" dirty="0"/>
            </a:br>
            <a:r>
              <a:rPr lang="ko-KR" altLang="en-US" sz="900" dirty="0"/>
              <a:t>활동기간</a:t>
            </a:r>
            <a:r>
              <a:rPr lang="en-US" altLang="ko-KR" sz="900" dirty="0"/>
              <a:t>, </a:t>
            </a:r>
            <a:r>
              <a:rPr lang="ko-KR" altLang="en-US" sz="900" dirty="0"/>
              <a:t>활동내용 등</a:t>
            </a: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23EB5615-4537-4D4C-B324-57FD3A573B16}"/>
              </a:ext>
            </a:extLst>
          </p:cNvPr>
          <p:cNvSpPr/>
          <p:nvPr/>
        </p:nvSpPr>
        <p:spPr>
          <a:xfrm>
            <a:off x="3883344" y="3512836"/>
            <a:ext cx="3177766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900" dirty="0"/>
              <a:t>Q1 </a:t>
            </a:r>
            <a:r>
              <a:rPr lang="ko-KR" altLang="en-US" sz="900" dirty="0"/>
              <a:t>자기 소개 및 참가 동기 </a:t>
            </a:r>
          </a:p>
          <a:p>
            <a:r>
              <a:rPr lang="en-US" altLang="ko-KR" sz="900" dirty="0"/>
              <a:t>Q2 </a:t>
            </a:r>
            <a:r>
              <a:rPr lang="ko-KR" altLang="en-US" sz="900" dirty="0"/>
              <a:t>관심있는 사회문제와 이를 해결하고자 노력했던 경험 </a:t>
            </a:r>
          </a:p>
          <a:p>
            <a:r>
              <a:rPr lang="en-US" altLang="ko-KR" sz="900" dirty="0"/>
              <a:t>Q3 </a:t>
            </a:r>
            <a:r>
              <a:rPr lang="ko-KR" altLang="en-US" sz="900" dirty="0"/>
              <a:t>본인이 사회혁신가로 성장하고 싶은 이유</a:t>
            </a:r>
            <a:br>
              <a:rPr lang="en-US" altLang="ko-KR" sz="900" dirty="0"/>
            </a:br>
            <a:r>
              <a:rPr lang="en-US" altLang="ko-KR" sz="900" dirty="0"/>
              <a:t>Q4 </a:t>
            </a:r>
            <a:r>
              <a:rPr lang="ko-KR" altLang="en-US" sz="900" dirty="0"/>
              <a:t>팀 </a:t>
            </a:r>
            <a:r>
              <a:rPr lang="ko-KR" altLang="en-US" sz="900" dirty="0" err="1"/>
              <a:t>할동에서</a:t>
            </a:r>
            <a:r>
              <a:rPr lang="ko-KR" altLang="en-US" sz="900" dirty="0"/>
              <a:t> 본인이 가장 중요하다고 생각하는 점과 </a:t>
            </a:r>
            <a:br>
              <a:rPr lang="en-US" altLang="ko-KR" sz="900" dirty="0"/>
            </a:br>
            <a:r>
              <a:rPr lang="en-US" altLang="ko-KR" sz="900" dirty="0"/>
              <a:t>       </a:t>
            </a:r>
            <a:r>
              <a:rPr lang="ko-KR" altLang="en-US" sz="900" dirty="0"/>
              <a:t>본인의 역할</a:t>
            </a:r>
            <a:r>
              <a:rPr lang="en-US" altLang="ko-KR" sz="900" dirty="0"/>
              <a:t>, </a:t>
            </a:r>
            <a:r>
              <a:rPr lang="ko-KR" altLang="en-US" sz="900" dirty="0"/>
              <a:t>강</a:t>
            </a:r>
            <a:r>
              <a:rPr lang="en-US" altLang="ko-KR" sz="900" dirty="0"/>
              <a:t>&amp;</a:t>
            </a:r>
            <a:r>
              <a:rPr lang="ko-KR" altLang="en-US" sz="900" dirty="0"/>
              <a:t>약점</a:t>
            </a: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94143B4A-FB77-4F39-8EBE-C148EA888833}"/>
              </a:ext>
            </a:extLst>
          </p:cNvPr>
          <p:cNvSpPr/>
          <p:nvPr/>
        </p:nvSpPr>
        <p:spPr>
          <a:xfrm>
            <a:off x="420006" y="4590783"/>
            <a:ext cx="8289428" cy="977886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en-US" altLang="ko-KR" sz="900" b="1" dirty="0"/>
              <a:t>[</a:t>
            </a:r>
            <a:r>
              <a:rPr lang="ko-KR" altLang="en-US" sz="900" b="1" dirty="0"/>
              <a:t>주의사항</a:t>
            </a:r>
            <a:r>
              <a:rPr lang="en-US" altLang="ko-KR" sz="900" b="1" dirty="0"/>
              <a:t>]</a:t>
            </a:r>
            <a:br>
              <a:rPr lang="en-US" altLang="ko-KR" sz="900" dirty="0"/>
            </a:br>
            <a:r>
              <a:rPr lang="en-US" altLang="ko-KR" sz="900" dirty="0"/>
              <a:t>※ </a:t>
            </a:r>
            <a:r>
              <a:rPr lang="ko-KR" altLang="en-US" sz="900" dirty="0"/>
              <a:t>표지 항목</a:t>
            </a:r>
            <a:r>
              <a:rPr lang="en-US" altLang="ko-KR" sz="900" dirty="0"/>
              <a:t>(</a:t>
            </a:r>
            <a:r>
              <a:rPr lang="ko-KR" altLang="en-US" sz="900" dirty="0"/>
              <a:t>이름</a:t>
            </a:r>
            <a:r>
              <a:rPr lang="en-US" altLang="ko-KR" sz="900" dirty="0"/>
              <a:t>, </a:t>
            </a:r>
            <a:r>
              <a:rPr lang="ko-KR" altLang="en-US" sz="900" dirty="0"/>
              <a:t>선호 주제</a:t>
            </a:r>
            <a:r>
              <a:rPr lang="en-US" altLang="ko-KR" sz="900" dirty="0"/>
              <a:t>, </a:t>
            </a:r>
            <a:r>
              <a:rPr lang="ko-KR" altLang="en-US" sz="900" dirty="0"/>
              <a:t>활동 지역</a:t>
            </a:r>
            <a:r>
              <a:rPr lang="en-US" altLang="ko-KR" sz="900" dirty="0"/>
              <a:t>, OB</a:t>
            </a:r>
            <a:r>
              <a:rPr lang="ko-KR" altLang="en-US" sz="900" dirty="0"/>
              <a:t> 추천</a:t>
            </a:r>
            <a:r>
              <a:rPr lang="en-US" altLang="ko-KR" sz="900" dirty="0"/>
              <a:t>, </a:t>
            </a:r>
            <a:r>
              <a:rPr lang="ko-KR" altLang="en-US" sz="900" dirty="0"/>
              <a:t>설명회 참석 여부</a:t>
            </a:r>
            <a:r>
              <a:rPr lang="en-US" altLang="ko-KR" sz="900" dirty="0"/>
              <a:t>, </a:t>
            </a:r>
            <a:r>
              <a:rPr lang="ko-KR" altLang="en-US" sz="900" dirty="0"/>
              <a:t>지원자 참고 영상</a:t>
            </a:r>
            <a:r>
              <a:rPr lang="en-US" altLang="ko-KR" sz="900" dirty="0"/>
              <a:t>)</a:t>
            </a:r>
            <a:r>
              <a:rPr lang="ko-KR" altLang="en-US" sz="900" dirty="0"/>
              <a:t> 기입 </a:t>
            </a:r>
            <a:br>
              <a:rPr lang="en-US" altLang="ko-KR" sz="900" dirty="0"/>
            </a:br>
            <a:r>
              <a:rPr lang="en-US" altLang="ko-KR" sz="900" dirty="0"/>
              <a:t>※ </a:t>
            </a:r>
            <a:r>
              <a:rPr lang="ko-KR" altLang="en-US" sz="900" dirty="0"/>
              <a:t>구성 항목</a:t>
            </a:r>
            <a:r>
              <a:rPr lang="en-US" altLang="ko-KR" sz="900" dirty="0"/>
              <a:t>(</a:t>
            </a:r>
            <a:r>
              <a:rPr lang="ko-KR" altLang="en-US" sz="900" dirty="0"/>
              <a:t>각 항목별 요구사항 반영</a:t>
            </a:r>
            <a:r>
              <a:rPr lang="en-US" altLang="ko-KR" sz="900" dirty="0"/>
              <a:t>)</a:t>
            </a:r>
            <a:r>
              <a:rPr lang="ko-KR" altLang="en-US" sz="900" dirty="0"/>
              <a:t>과 확인</a:t>
            </a:r>
            <a:r>
              <a:rPr lang="en-US" altLang="ko-KR" sz="900" dirty="0"/>
              <a:t>&amp;</a:t>
            </a:r>
            <a:r>
              <a:rPr lang="ko-KR" altLang="en-US" sz="900" dirty="0"/>
              <a:t>동의서 빠짐없이 작성</a:t>
            </a:r>
            <a:br>
              <a:rPr lang="en-US" altLang="ko-KR" sz="900" dirty="0"/>
            </a:br>
            <a:r>
              <a:rPr lang="en-US" altLang="ko-KR" sz="900" dirty="0"/>
              <a:t>※ </a:t>
            </a:r>
            <a:r>
              <a:rPr lang="ko-KR" altLang="en-US" sz="900" dirty="0"/>
              <a:t>사전 안내된 일정 참석 </a:t>
            </a:r>
            <a:r>
              <a:rPr lang="ko-KR" altLang="en-US" sz="900" dirty="0" err="1"/>
              <a:t>불참시</a:t>
            </a:r>
            <a:r>
              <a:rPr lang="ko-KR" altLang="en-US" sz="900" dirty="0"/>
              <a:t> 수료 자격 미달</a:t>
            </a:r>
            <a:br>
              <a:rPr lang="en-US" altLang="ko-KR" sz="900" dirty="0"/>
            </a:br>
            <a:r>
              <a:rPr lang="en-US" altLang="ko-KR" sz="900" dirty="0"/>
              <a:t>※ </a:t>
            </a:r>
            <a:r>
              <a:rPr lang="ko-KR" altLang="en-US" sz="900" dirty="0"/>
              <a:t>접수 기간 엄수 </a:t>
            </a: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682D47A8-7EC5-4269-AC95-1FB4B563A85B}"/>
              </a:ext>
            </a:extLst>
          </p:cNvPr>
          <p:cNvSpPr/>
          <p:nvPr/>
        </p:nvSpPr>
        <p:spPr>
          <a:xfrm>
            <a:off x="7132805" y="3512836"/>
            <a:ext cx="18254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488" indent="-90488">
              <a:buFont typeface="Arial" panose="020B0604020202020204" pitchFamily="34" charset="0"/>
              <a:buChar char="•"/>
            </a:pPr>
            <a:r>
              <a:rPr lang="ko-KR" altLang="en-US" sz="900" dirty="0"/>
              <a:t>기재사항</a:t>
            </a:r>
            <a:r>
              <a:rPr lang="en-US" altLang="ko-KR" sz="900" dirty="0"/>
              <a:t> </a:t>
            </a:r>
            <a:r>
              <a:rPr lang="ko-KR" altLang="en-US" sz="900" dirty="0"/>
              <a:t>사실확인서</a:t>
            </a:r>
            <a:endParaRPr lang="en-US" altLang="ko-KR" sz="900" dirty="0"/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ko-KR" altLang="en-US" sz="900" dirty="0"/>
              <a:t>개인정보 수집 및 이용 동의서</a:t>
            </a: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F52A5AD2-B503-43C0-AFE4-9C16A21076A4}"/>
              </a:ext>
            </a:extLst>
          </p:cNvPr>
          <p:cNvSpPr/>
          <p:nvPr/>
        </p:nvSpPr>
        <p:spPr>
          <a:xfrm>
            <a:off x="420006" y="5716964"/>
            <a:ext cx="8289428" cy="875049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en-US" altLang="ko-KR" sz="900" b="1" dirty="0"/>
              <a:t>[</a:t>
            </a:r>
            <a:r>
              <a:rPr lang="ko-KR" altLang="en-US" sz="900" b="1" dirty="0" err="1"/>
              <a:t>작성팁</a:t>
            </a:r>
            <a:r>
              <a:rPr lang="en-US" altLang="ko-KR" sz="900" b="1" dirty="0"/>
              <a:t>]</a:t>
            </a:r>
            <a:br>
              <a:rPr lang="en-US" altLang="ko-KR" sz="900" b="1" dirty="0"/>
            </a:br>
            <a:r>
              <a:rPr lang="en-US" altLang="ko-KR" sz="900" dirty="0"/>
              <a:t>※ </a:t>
            </a:r>
            <a:r>
              <a:rPr lang="ko-KR" altLang="en-US" sz="900" dirty="0"/>
              <a:t>구체적인 사례나</a:t>
            </a:r>
            <a:r>
              <a:rPr lang="en-US" altLang="ko-KR" sz="900" dirty="0"/>
              <a:t>, </a:t>
            </a:r>
            <a:r>
              <a:rPr lang="ko-KR" altLang="en-US" sz="900" dirty="0"/>
              <a:t>실천 등을  </a:t>
            </a:r>
            <a:r>
              <a:rPr lang="ko-KR" altLang="en-US" sz="900" dirty="0" err="1"/>
              <a:t>작성해합니다</a:t>
            </a:r>
            <a:r>
              <a:rPr lang="en-US" altLang="ko-KR" sz="900" dirty="0"/>
              <a:t>.</a:t>
            </a:r>
            <a:br>
              <a:rPr lang="en-US" altLang="ko-KR" sz="900" dirty="0"/>
            </a:br>
            <a:r>
              <a:rPr lang="en-US" altLang="ko-KR" sz="900" dirty="0"/>
              <a:t>※ </a:t>
            </a:r>
            <a:r>
              <a:rPr lang="ko-KR" altLang="en-US" sz="900" dirty="0"/>
              <a:t>텍스트만 아니라 이미지</a:t>
            </a:r>
            <a:r>
              <a:rPr lang="en-US" altLang="ko-KR" sz="900" dirty="0"/>
              <a:t>&amp;</a:t>
            </a:r>
            <a:r>
              <a:rPr lang="ko-KR" altLang="en-US" sz="900" dirty="0"/>
              <a:t>사진이 내용전달에 용이하다면 해당 칸에 삽입합니다</a:t>
            </a:r>
            <a:r>
              <a:rPr lang="en-US" altLang="ko-KR" sz="900" dirty="0"/>
              <a:t>.</a:t>
            </a:r>
            <a:br>
              <a:rPr lang="en-US" altLang="ko-KR" sz="900" dirty="0"/>
            </a:br>
            <a:r>
              <a:rPr lang="en-US" altLang="ko-KR" sz="900" dirty="0"/>
              <a:t>※ </a:t>
            </a:r>
            <a:r>
              <a:rPr lang="ko-KR" altLang="en-US" sz="900" dirty="0"/>
              <a:t>본인에 대한 동영상 촬영 후 </a:t>
            </a:r>
            <a:r>
              <a:rPr lang="en-US" altLang="ko-KR" sz="900" dirty="0"/>
              <a:t>URL</a:t>
            </a:r>
            <a:r>
              <a:rPr lang="ko-KR" altLang="en-US" sz="900" dirty="0"/>
              <a:t>을 알려주시면 지원자의 매력을 파악하기 쉽습니다</a:t>
            </a:r>
            <a:r>
              <a:rPr lang="en-US" altLang="ko-KR" sz="9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134114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직사각형 5"/>
          <p:cNvSpPr/>
          <p:nvPr/>
        </p:nvSpPr>
        <p:spPr>
          <a:xfrm>
            <a:off x="0" y="-2"/>
            <a:ext cx="9144000" cy="6858002"/>
          </a:xfrm>
          <a:prstGeom prst="rect">
            <a:avLst/>
          </a:prstGeom>
          <a:solidFill>
            <a:srgbClr val="012C5F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745222" y="2627917"/>
            <a:ext cx="365356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</a:rPr>
              <a:t>개인 단위 지원자용</a:t>
            </a:r>
            <a:endParaRPr lang="en-US" altLang="ko-KR" sz="3200" b="1" dirty="0">
              <a:solidFill>
                <a:schemeClr val="bg1"/>
              </a:solidFill>
            </a:endParaRPr>
          </a:p>
          <a:p>
            <a:pPr algn="ctr"/>
            <a:r>
              <a:rPr lang="ko-KR" altLang="en-US" sz="3200" dirty="0">
                <a:solidFill>
                  <a:schemeClr val="bg1"/>
                </a:solidFill>
              </a:rPr>
              <a:t>참가 신청서</a:t>
            </a:r>
            <a:endParaRPr lang="en-US" altLang="ko-KR" sz="3200" dirty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12781" y="3742174"/>
            <a:ext cx="41184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600" b="1" dirty="0">
                <a:solidFill>
                  <a:srgbClr val="FFFF00"/>
                </a:solidFill>
              </a:rPr>
              <a:t>불필요한 슬라이드는 삭제 후 제출해주세요</a:t>
            </a:r>
            <a:r>
              <a:rPr lang="en-US" altLang="ko-KR" sz="1600" b="1" dirty="0">
                <a:solidFill>
                  <a:srgbClr val="FFFF00"/>
                </a:solidFill>
              </a:rPr>
              <a:t>.</a:t>
            </a:r>
            <a:endParaRPr lang="ko-KR" altLang="en-US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1063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1693044"/>
              </p:ext>
            </p:extLst>
          </p:nvPr>
        </p:nvGraphicFramePr>
        <p:xfrm>
          <a:off x="263682" y="1439777"/>
          <a:ext cx="8478966" cy="11029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343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24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43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978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083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9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이름</a:t>
                      </a:r>
                      <a:endParaRPr lang="ko-KR" sz="9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9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생년월일</a:t>
                      </a:r>
                      <a:endParaRPr lang="en-US" altLang="ko-KR" sz="9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주민번호 앞 </a:t>
                      </a:r>
                      <a:r>
                        <a:rPr lang="en-US" altLang="ko-KR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o-KR" altLang="en-US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자리</a:t>
                      </a: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83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9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성별</a:t>
                      </a:r>
                      <a:endParaRPr lang="ko-KR" sz="9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9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거주지</a:t>
                      </a:r>
                      <a:endParaRPr lang="ko-KR" sz="9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‘</a:t>
                      </a:r>
                      <a:r>
                        <a:rPr lang="ko-KR" altLang="en-US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구</a:t>
                      </a:r>
                      <a:r>
                        <a:rPr lang="en-US" altLang="ko-KR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en-US" altLang="ko-KR" sz="1000" b="0" kern="100" baseline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o-KR" altLang="en-US" sz="1000" b="0" kern="100" baseline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단위까지 작성</a:t>
                      </a: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083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9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학교</a:t>
                      </a:r>
                      <a:endParaRPr lang="ko-KR" sz="9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9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전</a:t>
                      </a:r>
                      <a:r>
                        <a:rPr lang="ko-KR" altLang="en-US" sz="9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공</a:t>
                      </a:r>
                      <a:endParaRPr lang="ko-KR" sz="9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복수전공</a:t>
                      </a:r>
                      <a:r>
                        <a:rPr lang="en-US" altLang="ko-KR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o-KR" altLang="en-US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부전공 포함</a:t>
                      </a: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96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9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이수학기</a:t>
                      </a:r>
                      <a:endParaRPr lang="ko-KR" sz="9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예</a:t>
                      </a:r>
                      <a:r>
                        <a:rPr lang="en-US" altLang="ko-KR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: 5</a:t>
                      </a:r>
                      <a:r>
                        <a:rPr lang="ko-KR" altLang="en-US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학기 이수 완료</a:t>
                      </a: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‘19</a:t>
                      </a:r>
                      <a:r>
                        <a:rPr lang="ko-KR" sz="9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년 가을학기</a:t>
                      </a:r>
                      <a:r>
                        <a:rPr lang="en-US" altLang="ko-KR" sz="9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sz="9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휴학 예정</a:t>
                      </a:r>
                      <a:endParaRPr lang="ko-KR" sz="9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Y/N</a:t>
                      </a: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83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9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연락처</a:t>
                      </a:r>
                      <a:endParaRPr lang="ko-KR" sz="9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900" b="0" kern="100" dirty="0" err="1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이메일</a:t>
                      </a:r>
                      <a:endParaRPr lang="ko-KR" sz="9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직사각형 4"/>
          <p:cNvSpPr/>
          <p:nvPr/>
        </p:nvSpPr>
        <p:spPr>
          <a:xfrm>
            <a:off x="0" y="0"/>
            <a:ext cx="9144000" cy="558800"/>
          </a:xfrm>
          <a:prstGeom prst="rect">
            <a:avLst/>
          </a:prstGeom>
          <a:solidFill>
            <a:srgbClr val="012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263683" y="110123"/>
            <a:ext cx="10518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solidFill>
                  <a:schemeClr val="bg1"/>
                </a:solidFill>
              </a:rPr>
              <a:t>기본 정보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263682" y="882509"/>
            <a:ext cx="2362286" cy="309713"/>
          </a:xfrm>
          <a:prstGeom prst="rect">
            <a:avLst/>
          </a:prstGeom>
          <a:solidFill>
            <a:srgbClr val="012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/>
              <a:t>기본사항</a:t>
            </a:r>
            <a:endParaRPr lang="en-US" altLang="ko-KR" sz="1200" b="1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3714A642-6EBD-46AB-9D40-D94589F2E245}"/>
              </a:ext>
            </a:extLst>
          </p:cNvPr>
          <p:cNvSpPr/>
          <p:nvPr/>
        </p:nvSpPr>
        <p:spPr>
          <a:xfrm>
            <a:off x="263682" y="3113985"/>
            <a:ext cx="2362286" cy="309713"/>
          </a:xfrm>
          <a:prstGeom prst="rect">
            <a:avLst/>
          </a:prstGeom>
          <a:solidFill>
            <a:srgbClr val="012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/>
              <a:t>경력 및</a:t>
            </a:r>
            <a:r>
              <a:rPr lang="en-US" altLang="ko-KR" sz="1200" b="1" dirty="0"/>
              <a:t> </a:t>
            </a:r>
            <a:r>
              <a:rPr lang="ko-KR" altLang="en-US" sz="1200" b="1" dirty="0"/>
              <a:t>외부활동</a:t>
            </a:r>
            <a:endParaRPr lang="en-US" altLang="ko-KR" sz="1200" b="1" dirty="0"/>
          </a:p>
        </p:txBody>
      </p:sp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6459D64B-9F70-45C8-A139-9BBECD2BB3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7541557"/>
              </p:ext>
            </p:extLst>
          </p:nvPr>
        </p:nvGraphicFramePr>
        <p:xfrm>
          <a:off x="263682" y="3673721"/>
          <a:ext cx="8478968" cy="960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7887">
                  <a:extLst>
                    <a:ext uri="{9D8B030D-6E8A-4147-A177-3AD203B41FA5}">
                      <a16:colId xmlns:a16="http://schemas.microsoft.com/office/drawing/2014/main" val="1467452094"/>
                    </a:ext>
                  </a:extLst>
                </a:gridCol>
                <a:gridCol w="1957754">
                  <a:extLst>
                    <a:ext uri="{9D8B030D-6E8A-4147-A177-3AD203B41FA5}">
                      <a16:colId xmlns:a16="http://schemas.microsoft.com/office/drawing/2014/main" val="1206461442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88530958"/>
                    </a:ext>
                  </a:extLst>
                </a:gridCol>
                <a:gridCol w="3396927">
                  <a:extLst>
                    <a:ext uri="{9D8B030D-6E8A-4147-A177-3AD203B41FA5}">
                      <a16:colId xmlns:a16="http://schemas.microsoft.com/office/drawing/2014/main" val="3324689434"/>
                    </a:ext>
                  </a:extLst>
                </a:gridCol>
              </a:tblGrid>
              <a:tr h="13084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err="1"/>
                        <a:t>활동명</a:t>
                      </a:r>
                      <a:r>
                        <a:rPr lang="en-US" altLang="ko-KR" sz="900" b="0" dirty="0"/>
                        <a:t>(</a:t>
                      </a:r>
                      <a:r>
                        <a:rPr lang="ko-KR" altLang="en-US" sz="900" b="0" dirty="0"/>
                        <a:t>단체명</a:t>
                      </a:r>
                      <a:r>
                        <a:rPr lang="en-US" altLang="ko-KR" sz="900" b="0" dirty="0"/>
                        <a:t>)</a:t>
                      </a:r>
                      <a:endParaRPr lang="ko-KR" altLang="en-US" sz="900" b="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/>
                        <a:t>활동 기간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/>
                        <a:t>역할</a:t>
                      </a:r>
                      <a:r>
                        <a:rPr lang="en-US" altLang="ko-KR" sz="900" b="0" dirty="0"/>
                        <a:t>(</a:t>
                      </a:r>
                      <a:r>
                        <a:rPr lang="ko-KR" altLang="en-US" sz="900" b="0" dirty="0"/>
                        <a:t>지위</a:t>
                      </a:r>
                      <a:r>
                        <a:rPr lang="en-US" altLang="ko-KR" sz="900" b="0" dirty="0"/>
                        <a:t>)</a:t>
                      </a:r>
                      <a:endParaRPr lang="ko-KR" altLang="en-US" sz="900" b="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/>
                        <a:t>활동 내용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1532138"/>
                  </a:ext>
                </a:extLst>
              </a:tr>
              <a:tr h="184724"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390673"/>
                  </a:ext>
                </a:extLst>
              </a:tr>
              <a:tr h="184724"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298770"/>
                  </a:ext>
                </a:extLst>
              </a:tr>
              <a:tr h="184724"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7694307"/>
                  </a:ext>
                </a:extLst>
              </a:tr>
            </a:tbl>
          </a:graphicData>
        </a:graphic>
      </p:graphicFrame>
      <p:sp>
        <p:nvSpPr>
          <p:cNvPr id="12" name="직사각형 11">
            <a:extLst>
              <a:ext uri="{FF2B5EF4-FFF2-40B4-BE49-F238E27FC236}">
                <a16:creationId xmlns:a16="http://schemas.microsoft.com/office/drawing/2014/main" id="{90EE36F5-2EB5-4C31-B61C-A2BBA23BB121}"/>
              </a:ext>
            </a:extLst>
          </p:cNvPr>
          <p:cNvSpPr/>
          <p:nvPr/>
        </p:nvSpPr>
        <p:spPr>
          <a:xfrm>
            <a:off x="2590660" y="3211258"/>
            <a:ext cx="432362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100" dirty="0"/>
              <a:t>(</a:t>
            </a:r>
            <a:r>
              <a:rPr lang="ko-KR" altLang="en-US" sz="1100" dirty="0"/>
              <a:t>현재 활동 중인 단체 포함</a:t>
            </a:r>
            <a:r>
              <a:rPr lang="en-US" altLang="ko-KR" sz="1100" dirty="0"/>
              <a:t>, </a:t>
            </a:r>
            <a:r>
              <a:rPr lang="ko-KR" altLang="en-US" sz="1100" dirty="0"/>
              <a:t>동아리</a:t>
            </a:r>
            <a:r>
              <a:rPr lang="en-US" altLang="ko-KR" sz="1100" dirty="0"/>
              <a:t>, </a:t>
            </a:r>
            <a:r>
              <a:rPr lang="ko-KR" altLang="en-US" sz="1100" dirty="0"/>
              <a:t>인턴 경험</a:t>
            </a:r>
            <a:r>
              <a:rPr lang="en-US" altLang="ko-KR" sz="1100" dirty="0"/>
              <a:t>, </a:t>
            </a:r>
            <a:r>
              <a:rPr lang="ko-KR" altLang="en-US" sz="1100" dirty="0"/>
              <a:t>공모전</a:t>
            </a:r>
            <a:r>
              <a:rPr lang="en-US" altLang="ko-KR" sz="1100" dirty="0"/>
              <a:t>, </a:t>
            </a:r>
            <a:r>
              <a:rPr lang="ko-KR" altLang="en-US" sz="1100" dirty="0"/>
              <a:t>봉사활동 등</a:t>
            </a:r>
            <a:r>
              <a:rPr lang="en-US" altLang="ko-KR" sz="1100" dirty="0"/>
              <a:t>)</a:t>
            </a:r>
            <a:endParaRPr lang="ko-KR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2386722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9144000" cy="558800"/>
          </a:xfrm>
          <a:prstGeom prst="rect">
            <a:avLst/>
          </a:prstGeom>
          <a:solidFill>
            <a:srgbClr val="012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63683" y="110123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solidFill>
                  <a:schemeClr val="bg1"/>
                </a:solidFill>
              </a:rPr>
              <a:t>지원신청서</a:t>
            </a:r>
          </a:p>
        </p:txBody>
      </p:sp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99E638DE-451F-4E40-BEE9-23F5E6D48A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9964168"/>
              </p:ext>
            </p:extLst>
          </p:nvPr>
        </p:nvGraphicFramePr>
        <p:xfrm>
          <a:off x="307741" y="955820"/>
          <a:ext cx="8664243" cy="54721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6642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7482"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Q1. 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자기 소개 및 참가 동기</a:t>
                      </a:r>
                      <a:r>
                        <a:rPr 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 (Text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로 작성시 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  <a:r>
                        <a:rPr 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00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자 내외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사진 또는 이미지</a:t>
                      </a:r>
                      <a:r>
                        <a:rPr lang="ko-KR" altLang="en-US" sz="1000" b="1" kern="100" baseline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첨부 가능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ko-KR" sz="1000" b="1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5465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endParaRPr lang="en-US" altLang="ko-KR" sz="10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ko-KR" altLang="en-US" sz="10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프로그램과 관련해서 지원자분의 배경이나 가치관</a:t>
                      </a:r>
                      <a:r>
                        <a:rPr lang="en-US" altLang="ko-KR" sz="10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o-KR" altLang="en-US" sz="10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등의 내용을 작성해주세요</a:t>
                      </a:r>
                      <a:r>
                        <a:rPr lang="en-US" altLang="ko-KR" sz="10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. </a:t>
                      </a:r>
                      <a:br>
                        <a:rPr lang="en-US" altLang="ko-KR" sz="10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ko-KR" altLang="en-US" sz="10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참여 동기가 되는 목적이나 목표가 있다면 작성해주세요</a:t>
                      </a:r>
                      <a:r>
                        <a:rPr lang="en-US" altLang="ko-KR" sz="10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78564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9144000" cy="558800"/>
          </a:xfrm>
          <a:prstGeom prst="rect">
            <a:avLst/>
          </a:prstGeom>
          <a:solidFill>
            <a:srgbClr val="012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63683" y="110123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solidFill>
                  <a:schemeClr val="bg1"/>
                </a:solidFill>
              </a:rPr>
              <a:t>지원신청서</a:t>
            </a:r>
          </a:p>
        </p:txBody>
      </p:sp>
      <p:graphicFrame>
        <p:nvGraphicFramePr>
          <p:cNvPr id="12" name="표 11">
            <a:extLst>
              <a:ext uri="{FF2B5EF4-FFF2-40B4-BE49-F238E27FC236}">
                <a16:creationId xmlns:a16="http://schemas.microsoft.com/office/drawing/2014/main" id="{6E45C3B5-05F5-4125-80F1-76E36BE55F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7443265"/>
              </p:ext>
            </p:extLst>
          </p:nvPr>
        </p:nvGraphicFramePr>
        <p:xfrm>
          <a:off x="307741" y="734243"/>
          <a:ext cx="8428853" cy="57842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4288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3338"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Q2. 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관심있는 사회문제와 이를 해결하고자 노력했던 경험 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(Text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로 작성시 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800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자 내외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사진 또는 이미지</a:t>
                      </a:r>
                      <a:r>
                        <a:rPr lang="ko-KR" altLang="en-US" sz="1000" b="1" kern="100" baseline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첨부 가능</a:t>
                      </a:r>
                      <a:r>
                        <a:rPr lang="en-US" altLang="ko-KR" sz="10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ko-KR" sz="1000" b="1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409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endParaRPr lang="en-US" altLang="ko-KR" sz="10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ko-KR" altLang="en-US" sz="10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해당 문제해결에 관심을 갖게 된 이유나 배경</a:t>
                      </a:r>
                      <a:r>
                        <a:rPr lang="en-US" altLang="ko-KR" sz="10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, </a:t>
                      </a:r>
                      <a:r>
                        <a:rPr lang="ko-KR" altLang="en-US" sz="10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해결하고자 기여한 노력의 경험을 구체적으로 작성해주세요</a:t>
                      </a:r>
                      <a:r>
                        <a:rPr lang="en-US" altLang="ko-KR" sz="10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altLang="ko-KR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맑은 고딕" panose="020B0503020000020004" pitchFamily="50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ko-KR" altLang="en-US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맑은 고딕" panose="020B0503020000020004" pitchFamily="50" charset="-127"/>
                          <a:cs typeface="Times New Roman" panose="02020603050405020304" pitchFamily="18" charset="0"/>
                        </a:rPr>
                        <a:t>예</a:t>
                      </a:r>
                      <a:r>
                        <a:rPr lang="en-US" altLang="ko-KR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맑은 고딕" panose="020B0503020000020004" pitchFamily="50" charset="-127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ko-KR" altLang="en-US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맑은 고딕" panose="020B0503020000020004" pitchFamily="50" charset="-127"/>
                          <a:cs typeface="Times New Roman" panose="02020603050405020304" pitchFamily="18" charset="0"/>
                        </a:rPr>
                        <a:t>문제의 심각성을 인지한 수치화된 자료</a:t>
                      </a:r>
                      <a:r>
                        <a:rPr lang="en-US" altLang="ko-KR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맑은 고딕" panose="020B0503020000020004" pitchFamily="50" charset="-127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o-KR" altLang="en-US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맑은 고딕" panose="020B0503020000020004" pitchFamily="50" charset="-127"/>
                          <a:cs typeface="Times New Roman" panose="02020603050405020304" pitchFamily="18" charset="0"/>
                        </a:rPr>
                        <a:t>주제에 관심을 갖게 된 개인적인 경험</a:t>
                      </a:r>
                      <a:r>
                        <a:rPr lang="en-US" altLang="ko-KR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맑은 고딕" panose="020B0503020000020004" pitchFamily="50" charset="-127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o-KR" altLang="en-US" sz="1000" b="0" kern="1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맑은 고딕" panose="020B0503020000020004" pitchFamily="50" charset="-127"/>
                          <a:cs typeface="Times New Roman" panose="02020603050405020304" pitchFamily="18" charset="0"/>
                        </a:rPr>
                        <a:t>벤치마킹한</a:t>
                      </a:r>
                      <a:r>
                        <a:rPr lang="ko-KR" altLang="en-US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맑은 고딕" panose="020B0503020000020004" pitchFamily="50" charset="-127"/>
                          <a:cs typeface="Times New Roman" panose="02020603050405020304" pitchFamily="18" charset="0"/>
                        </a:rPr>
                        <a:t> 사례</a:t>
                      </a:r>
                      <a:r>
                        <a:rPr lang="en-US" altLang="ko-KR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맑은 고딕" panose="020B0503020000020004" pitchFamily="50" charset="-127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o-KR" altLang="en-US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맑은 고딕" panose="020B0503020000020004" pitchFamily="50" charset="-127"/>
                          <a:cs typeface="Times New Roman" panose="02020603050405020304" pitchFamily="18" charset="0"/>
                        </a:rPr>
                        <a:t>문제해결의 실마리</a:t>
                      </a:r>
                      <a:r>
                        <a:rPr lang="en-US" altLang="ko-KR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맑은 고딕" panose="020B0503020000020004" pitchFamily="50" charset="-127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o-KR" altLang="en-US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맑은 고딕" panose="020B0503020000020004" pitchFamily="50" charset="-127"/>
                          <a:cs typeface="Times New Roman" panose="02020603050405020304" pitchFamily="18" charset="0"/>
                        </a:rPr>
                        <a:t>본인이 기여했던 역할</a:t>
                      </a:r>
                      <a:r>
                        <a:rPr lang="en-US" altLang="ko-KR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맑은 고딕" panose="020B0503020000020004" pitchFamily="50" charset="-127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o-KR" altLang="en-US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맑은 고딕" panose="020B0503020000020004" pitchFamily="50" charset="-127"/>
                          <a:cs typeface="Times New Roman" panose="02020603050405020304" pitchFamily="18" charset="0"/>
                        </a:rPr>
                        <a:t>경험을 통해 배우고 느낀 점 등</a:t>
                      </a:r>
                      <a:r>
                        <a:rPr lang="en-US" altLang="ko-KR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맑은 고딕" panose="020B0503020000020004" pitchFamily="50" charset="-127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ko-KR" altLang="en-US" sz="1000" b="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ko-KR" sz="1000" b="0" kern="1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ko-KR" sz="10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84113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3697</TotalTime>
  <Words>2158</Words>
  <Application>Microsoft Office PowerPoint</Application>
  <PresentationFormat>화면 슬라이드 쇼(4:3)</PresentationFormat>
  <Paragraphs>294</Paragraphs>
  <Slides>19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19</vt:i4>
      </vt:variant>
    </vt:vector>
  </HeadingPairs>
  <TitlesOfParts>
    <vt:vector size="24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sekim</dc:creator>
  <cp:lastModifiedBy>김홍일</cp:lastModifiedBy>
  <cp:revision>172</cp:revision>
  <cp:lastPrinted>2019-05-16T05:18:23Z</cp:lastPrinted>
  <dcterms:created xsi:type="dcterms:W3CDTF">2017-04-12T02:18:46Z</dcterms:created>
  <dcterms:modified xsi:type="dcterms:W3CDTF">2019-05-16T06:13:06Z</dcterms:modified>
</cp:coreProperties>
</file>