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83" r:id="rId4"/>
    <p:sldId id="285" r:id="rId5"/>
    <p:sldId id="284" r:id="rId6"/>
    <p:sldId id="305" r:id="rId7"/>
    <p:sldId id="286" r:id="rId8"/>
    <p:sldId id="287" r:id="rId9"/>
    <p:sldId id="288" r:id="rId10"/>
    <p:sldId id="304" r:id="rId11"/>
    <p:sldId id="290" r:id="rId12"/>
    <p:sldId id="294" r:id="rId13"/>
    <p:sldId id="295" r:id="rId14"/>
    <p:sldId id="296" r:id="rId15"/>
    <p:sldId id="297" r:id="rId16"/>
    <p:sldId id="298" r:id="rId17"/>
    <p:sldId id="300" r:id="rId18"/>
    <p:sldId id="301" r:id="rId19"/>
    <p:sldId id="302" r:id="rId20"/>
    <p:sldId id="299" r:id="rId21"/>
    <p:sldId id="291" r:id="rId22"/>
    <p:sldId id="303" r:id="rId23"/>
    <p:sldId id="306" r:id="rId24"/>
  </p:sldIdLst>
  <p:sldSz cx="9906000" cy="6858000" type="A4"/>
  <p:notesSz cx="6797675" cy="9926638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145D91F-66C7-4381-A99E-8D099BD21200}">
          <p14:sldIdLst>
            <p14:sldId id="256"/>
            <p14:sldId id="259"/>
            <p14:sldId id="283"/>
            <p14:sldId id="285"/>
            <p14:sldId id="284"/>
            <p14:sldId id="305"/>
            <p14:sldId id="286"/>
            <p14:sldId id="287"/>
            <p14:sldId id="288"/>
            <p14:sldId id="304"/>
            <p14:sldId id="290"/>
            <p14:sldId id="294"/>
            <p14:sldId id="295"/>
            <p14:sldId id="296"/>
            <p14:sldId id="297"/>
            <p14:sldId id="298"/>
            <p14:sldId id="300"/>
            <p14:sldId id="301"/>
            <p14:sldId id="302"/>
            <p14:sldId id="299"/>
            <p14:sldId id="291"/>
            <p14:sldId id="303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CD3"/>
    <a:srgbClr val="A36B4F"/>
    <a:srgbClr val="002C5F"/>
    <a:srgbClr val="E63312"/>
    <a:srgbClr val="AACAE6"/>
    <a:srgbClr val="F6F3F2"/>
    <a:srgbClr val="00AAD2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8" y="195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AKHyundai Sans Head Office Lig" panose="020B0404040000000000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AKHyundai Sans Head Office Lig" panose="020B0404040000000000" pitchFamily="34" charset="0"/>
              </a:defRPr>
            </a:lvl1pPr>
          </a:lstStyle>
          <a:p>
            <a:fld id="{AEC86CA4-5474-493C-8521-166855B5DA56}" type="datetimeFigureOut">
              <a:rPr lang="ru-RU" smtClean="0"/>
              <a:pPr/>
              <a:t>06.03.2025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AKHyundai Sans Head Office Lig" panose="020B0404040000000000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AKHyundai Sans Head Office Lig" panose="020B0404040000000000" pitchFamily="34" charset="0"/>
              </a:defRPr>
            </a:lvl1pPr>
          </a:lstStyle>
          <a:p>
            <a:fld id="{901C232C-6B0C-44E9-9B13-ACA77936A5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01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HAKHyundai Sans Head Office Lig" panose="020B0404040000000000" pitchFamily="34" charset="0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HAKHyundai Sans Head Office Lig" panose="020B0404040000000000" pitchFamily="34" charset="0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HAKHyundai Sans Head Office Lig" panose="020B0404040000000000" pitchFamily="34" charset="0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HAKHyundai Sans Head Office Lig" panose="020B0404040000000000" pitchFamily="34" charset="0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HAKHyundai Sans Head Office Lig" panose="020B0404040000000000" pitchFamily="34" charset="0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E4D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AKHyundai Sans Head Office Lig" panose="020B0404040000000000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16496" y="0"/>
            <a:ext cx="9073008" cy="573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AKHyundai Sans Head Office Lig" panose="020B0404040000000000" pitchFamily="34" charset="0"/>
            </a:endParaRPr>
          </a:p>
        </p:txBody>
      </p:sp>
      <p:pic>
        <p:nvPicPr>
          <p:cNvPr id="1026" name="Picture 2" descr="F:\Work\_Hyundai_logos\Hyundai logos\Hyundai logo_201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00" y="6417525"/>
            <a:ext cx="1355304" cy="2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2950" y="908722"/>
            <a:ext cx="8420100" cy="1470025"/>
          </a:xfrm>
        </p:spPr>
        <p:txBody>
          <a:bodyPr>
            <a:normAutofit/>
          </a:bodyPr>
          <a:lstStyle>
            <a:lvl1pPr algn="l">
              <a:defRPr sz="3400">
                <a:latin typeface="HAKHyundai Sans Head Office Lig" panose="020B0404040000000000" pitchFamily="34" charset="0"/>
                <a:ea typeface="Hyundai Sans Head Medium" pitchFamily="34" charset="0"/>
              </a:defRPr>
            </a:lvl1pPr>
          </a:lstStyle>
          <a:p>
            <a:r>
              <a:rPr lang="en-US" dirty="0"/>
              <a:t>Standard title headline</a:t>
            </a:r>
            <a:br>
              <a:rPr lang="en-US" dirty="0"/>
            </a:br>
            <a:r>
              <a:rPr lang="en-US" dirty="0"/>
              <a:t>Optional second line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40532" y="2276872"/>
            <a:ext cx="6934200" cy="1752600"/>
          </a:xfrm>
        </p:spPr>
        <p:txBody>
          <a:bodyPr>
            <a:normAutofit/>
          </a:bodyPr>
          <a:lstStyle>
            <a:lvl1pPr marL="0" marR="0" indent="0" algn="l" defTabSz="9142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tx1"/>
                </a:solidFill>
                <a:latin typeface="HAK Hyundai Sans Text Office Re" panose="020B0504040000000000" pitchFamily="34" charset="0"/>
                <a:ea typeface="Hyundai Sans Head" pitchFamily="34" charset="0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Month, DD, Year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A2A8-68DF-44C4-B8A9-E8A2EC9101E6}" type="datetime4">
              <a:rPr lang="en-US" smtClean="0"/>
              <a:t>March 6, 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CF91-EC90-4498-9D6E-1A5043199971}" type="datetime4">
              <a:rPr lang="en-US" smtClean="0"/>
              <a:t>March 6, 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E190-5A52-4FFD-B667-C12529240561}" type="datetime4">
              <a:rPr lang="en-US" smtClean="0"/>
              <a:t>March 6, 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8077" y="260648"/>
            <a:ext cx="9149426" cy="418059"/>
          </a:xfrm>
        </p:spPr>
        <p:txBody>
          <a:bodyPr>
            <a:normAutofit/>
          </a:bodyPr>
          <a:lstStyle>
            <a:lvl1pPr algn="l">
              <a:defRPr sz="2300">
                <a:latin typeface="HAK Hyundai Sans Text Office Re" panose="020B0504040000000000" pitchFamily="34" charset="0"/>
                <a:ea typeface="Hyundai Sans Head Medium" pitchFamily="34" charset="0"/>
              </a:defRPr>
            </a:lvl1pPr>
          </a:lstStyle>
          <a:p>
            <a:r>
              <a:rPr lang="en-US" dirty="0"/>
              <a:t>Headline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328077" y="764707"/>
            <a:ext cx="9149426" cy="360039"/>
          </a:xfrm>
        </p:spPr>
        <p:txBody>
          <a:bodyPr/>
          <a:lstStyle>
            <a:lvl1pPr marL="0" indent="0" algn="l">
              <a:buNone/>
              <a:defRPr sz="2000">
                <a:latin typeface="HAKHyundai Sans Head Office Lig" panose="020B0404040000000000" pitchFamily="34" charset="0"/>
                <a:ea typeface="Hyundai Sans Text" pitchFamily="34" charset="0"/>
              </a:defRPr>
            </a:lvl1pPr>
          </a:lstStyle>
          <a:p>
            <a:pPr lvl="0"/>
            <a:r>
              <a:rPr lang="en-US" dirty="0"/>
              <a:t>Optional subheading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30577" y="6309322"/>
            <a:ext cx="15601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Text" pitchFamily="34" charset="0"/>
              </a:defRPr>
            </a:lvl1pPr>
          </a:lstStyle>
          <a:p>
            <a:fld id="{983230B7-8E52-4A42-9BB5-608406F2DBBD}" type="datetime4">
              <a:rPr lang="en-US" smtClean="0"/>
              <a:pPr/>
              <a:t>March 6, 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6230" y="6309322"/>
            <a:ext cx="31369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Text" pitchFamily="34" charset="0"/>
              </a:defRPr>
            </a:lvl1pPr>
          </a:lstStyle>
          <a:p>
            <a:pPr algn="l"/>
            <a:r>
              <a:rPr lang="en-US" dirty="0"/>
              <a:t>Standard title headline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72481" y="6309322"/>
            <a:ext cx="54606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Text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08E9-D876-4DC0-9746-651C3530BA5E}" type="datetime4">
              <a:rPr lang="en-US" smtClean="0"/>
              <a:t>March 6, 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1608-8624-4C68-BB12-D7127FF6E068}" type="datetime4">
              <a:rPr lang="en-US" smtClean="0"/>
              <a:t>March 6, 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78EC-7B85-4AFD-831E-D236E14FDFFE}" type="datetime4">
              <a:rPr lang="en-US" smtClean="0"/>
              <a:t>March 6, 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2DD4-AB0D-4F17-B133-76A36C78A74C}" type="datetime4">
              <a:rPr lang="en-US" smtClean="0"/>
              <a:t>March 6, 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EAF-93DC-4E39-AB23-C74010BD3311}" type="datetime4">
              <a:rPr lang="en-US" smtClean="0"/>
              <a:t>March 6, 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3B30-77F9-4B01-B278-1959046BFE80}" type="datetime4">
              <a:rPr lang="en-US" smtClean="0"/>
              <a:t>March 6, 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300"/>
            </a:lvl3pPr>
            <a:lvl4pPr marL="1371445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38B2-A7E8-49BA-AFCC-E2FC83A80C7D}" type="datetime4">
              <a:rPr lang="en-US" smtClean="0"/>
              <a:t>March 6, 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AKHyundai Sans Head Office Lig" panose="020B0404040000000000" pitchFamily="34" charset="0"/>
              </a:defRPr>
            </a:lvl1pPr>
          </a:lstStyle>
          <a:p>
            <a:fld id="{970FAB8B-14D0-42DE-B60D-5AAB5749811D}" type="datetime4">
              <a:rPr lang="en-US" smtClean="0"/>
              <a:pPr/>
              <a:t>March 6, 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AKHyundai Sans Head Office Lig" panose="020B0404040000000000" pitchFamily="34" charset="0"/>
              </a:defRPr>
            </a:lvl1pPr>
          </a:lstStyle>
          <a:p>
            <a:r>
              <a:rPr lang="en-US" dirty="0"/>
              <a:t>Standard title headline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AKHyundai Sans Head Office Lig" panose="020B0404040000000000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29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HAKHyundai Sans Head Office Lig" panose="020B0404040000000000" pitchFamily="34" charset="0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AKHyundai Sans Head Office Lig" panose="020B0404040000000000" pitchFamily="34" charset="0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AKHyundai Sans Head Office Lig" panose="020B0404040000000000" pitchFamily="34" charset="0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HAKHyundai Sans Head Office Lig" panose="020B0404040000000000" pitchFamily="34" charset="0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AKHyundai Sans Head Office Lig" panose="020B0404040000000000" pitchFamily="34" charset="0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AKHyundai Sans Head Office Lig" panose="020B0404040000000000" pitchFamily="34" charset="0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dep@hyundai.k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35021" y="1324741"/>
            <a:ext cx="6050227" cy="116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959" tIns="41981" rIns="83959" bIns="41981">
            <a:spAutoFit/>
          </a:bodyPr>
          <a:lstStyle/>
          <a:p>
            <a:pPr defTabSz="838105">
              <a:spcBef>
                <a:spcPct val="20000"/>
              </a:spcBef>
            </a:pPr>
            <a:r>
              <a:rPr lang="ru-RU" altLang="ko-KR" sz="3200" dirty="0">
                <a:latin typeface="HAK Hyundai Sans Text Office Re" panose="020B0504040000000000" pitchFamily="34" charset="0"/>
                <a:ea typeface="Hyundai Sans Head" pitchFamily="34" charset="0"/>
              </a:rPr>
              <a:t>Application </a:t>
            </a:r>
            <a:r>
              <a:rPr lang="ru-RU" altLang="ko-KR" sz="3200" dirty="0" err="1">
                <a:latin typeface="HAK Hyundai Sans Text Office Re" panose="020B0504040000000000" pitchFamily="34" charset="0"/>
                <a:ea typeface="Hyundai Sans Head" pitchFamily="34" charset="0"/>
              </a:rPr>
              <a:t>form</a:t>
            </a:r>
            <a:r>
              <a:rPr lang="en-US" altLang="ko-KR" sz="3200" dirty="0">
                <a:latin typeface="HAK Hyundai Sans Text Office Re" panose="020B0504040000000000" pitchFamily="34" charset="0"/>
                <a:ea typeface="Hyundai Sans Head" pitchFamily="34" charset="0"/>
              </a:rPr>
              <a:t> </a:t>
            </a:r>
            <a:r>
              <a:rPr lang="en-US" altLang="ko-KR" sz="3200" dirty="0">
                <a:solidFill>
                  <a:schemeClr val="bg1"/>
                </a:solidFill>
                <a:latin typeface="HAK Hyundai Sans Text Office Re" panose="020B0504040000000000" pitchFamily="34" charset="0"/>
                <a:ea typeface="Hyundai Sans Head" pitchFamily="34" charset="0"/>
              </a:rPr>
              <a:t>08.06.18</a:t>
            </a:r>
            <a:endParaRPr lang="ru-RU" altLang="ko-KR" sz="3200" dirty="0">
              <a:solidFill>
                <a:schemeClr val="bg1"/>
              </a:solidFill>
              <a:latin typeface="HAK Hyundai Sans Text Office Re" panose="020B0504040000000000" pitchFamily="34" charset="0"/>
              <a:ea typeface="Hyundai Sans Head" pitchFamily="34" charset="0"/>
            </a:endParaRPr>
          </a:p>
          <a:p>
            <a:pPr defTabSz="838105">
              <a:spcBef>
                <a:spcPct val="20000"/>
              </a:spcBef>
            </a:pPr>
            <a:r>
              <a:rPr lang="ru-RU" altLang="ko-KR" sz="3200" dirty="0">
                <a:latin typeface="HAK Hyundai Sans Text Office Re" panose="020B0504040000000000" pitchFamily="34" charset="0"/>
                <a:ea typeface="Hyundai Sans Head" pitchFamily="34" charset="0"/>
              </a:rPr>
              <a:t>Заявка от кандидата</a:t>
            </a:r>
          </a:p>
        </p:txBody>
      </p:sp>
      <p:graphicFrame>
        <p:nvGraphicFramePr>
          <p:cNvPr id="7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322059"/>
              </p:ext>
            </p:extLst>
          </p:nvPr>
        </p:nvGraphicFramePr>
        <p:xfrm>
          <a:off x="837514" y="3717032"/>
          <a:ext cx="6347734" cy="1584176"/>
        </p:xfrm>
        <a:graphic>
          <a:graphicData uri="http://schemas.openxmlformats.org/drawingml/2006/table">
            <a:tbl>
              <a:tblPr/>
              <a:tblGrid>
                <a:gridCol w="218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1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7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Company/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Компания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City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/Город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Date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/Дата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218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Бизнес план</a:t>
            </a:r>
            <a:r>
              <a:rPr lang="en-US" sz="2400" dirty="0"/>
              <a:t> / Business Plan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8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351285"/>
              </p:ext>
            </p:extLst>
          </p:nvPr>
        </p:nvGraphicFramePr>
        <p:xfrm>
          <a:off x="249620" y="779562"/>
          <a:ext cx="4368486" cy="4059303"/>
        </p:xfrm>
        <a:graphic>
          <a:graphicData uri="http://schemas.openxmlformats.org/drawingml/2006/table">
            <a:tbl>
              <a:tblPr/>
              <a:tblGrid>
                <a:gridCol w="2489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Отдел продаж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5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6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7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Розничные продажи Штуки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Розничные продажи Выручка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Розничные продажи Валовая Прибыль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Корп. продажи Штуки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Корп. продажи Выручка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Корп. продажи Валовая Прибыль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7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Доходы от продажи страховых/кредитных услуг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Продажа аксессуаров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9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Прочие доходы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Переменные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Расходы на персонал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Постоянные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прибыль от продаж новых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Отдел продаж автомобилей с пробегом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5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6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7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Штуки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Выручка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Валовая Прибыль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Иные доходы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Переменные расходы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Расходы на персонал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Постоянные расходы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70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прибыль от продаж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 автомобилей с пробегом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10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568681"/>
              </p:ext>
            </p:extLst>
          </p:nvPr>
        </p:nvGraphicFramePr>
        <p:xfrm>
          <a:off x="247334" y="4933166"/>
          <a:ext cx="4368486" cy="1304143"/>
        </p:xfrm>
        <a:graphic>
          <a:graphicData uri="http://schemas.openxmlformats.org/drawingml/2006/table">
            <a:tbl>
              <a:tblPr/>
              <a:tblGrid>
                <a:gridCol w="2489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Итоговые данные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5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6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7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прибыль отделов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Административные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Расходы на собственность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Проценты уплаченные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Прочие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чистая прибыль периода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81530"/>
              </p:ext>
            </p:extLst>
          </p:nvPr>
        </p:nvGraphicFramePr>
        <p:xfrm>
          <a:off x="4736976" y="787565"/>
          <a:ext cx="4680521" cy="5108241"/>
        </p:xfrm>
        <a:graphic>
          <a:graphicData uri="http://schemas.openxmlformats.org/drawingml/2006/table">
            <a:tbl>
              <a:tblPr/>
              <a:tblGrid>
                <a:gridCol w="266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Механический цех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5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6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7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Часы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Валовая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Другие доходы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Расходы на персонал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Постоянные расходы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прибыль механического цеха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Кузовной цех (при наличии)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HAKHyundai Sans Head Office Lig" panose="020B0404040000000000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HAKHyundai Sans Head Office Lig" panose="020B0404040000000000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HAKHyundai Sans Head Office Lig" panose="020B0404040000000000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Часы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Валовая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Другие доходы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Расходы на персонал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Постоянные расходы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прибыль кузовного цеха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6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з/ч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HAKHyundai Sans Head Office Lig" panose="020B0404040000000000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HAKHyundai Sans Head Office Lig" panose="020B0404040000000000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HAKHyundai Sans Head Office Lig" panose="020B0404040000000000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з/ч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з/ч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аксессуаров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аксессуаров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Другие доходы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Расходы на персонал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Постоянные расходы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прибыль от продажи з/ч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35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Application </a:t>
            </a:r>
            <a:r>
              <a:rPr lang="ru-RU" sz="2400" dirty="0" err="1"/>
              <a:t>details</a:t>
            </a:r>
            <a:r>
              <a:rPr lang="en-US" sz="2400" dirty="0"/>
              <a:t> / </a:t>
            </a:r>
            <a:r>
              <a:rPr lang="ru-RU" sz="2400" dirty="0"/>
              <a:t>Информация о предложении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454075"/>
              </p:ext>
            </p:extLst>
          </p:nvPr>
        </p:nvGraphicFramePr>
        <p:xfrm>
          <a:off x="272480" y="759038"/>
          <a:ext cx="9360000" cy="5469555"/>
        </p:xfrm>
        <a:graphic>
          <a:graphicData uri="http://schemas.openxmlformats.org/drawingml/2006/table">
            <a:tbl>
              <a:tblPr/>
              <a:tblGrid>
                <a:gridCol w="1039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2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Investment type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Формат инвестиций </a:t>
                      </a:r>
                      <a:r>
                        <a:rPr kumimoji="0" lang="ru-RU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(нужное подчеркнуть)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arenR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Greenfield/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Новое строительство</a:t>
                      </a: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2)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Reconstruction/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Реконструкция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3)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Rebranding/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Ребрендинг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Facility type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Тип дилерского центра </a:t>
                      </a: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(нужное подчеркнуть)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Mono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Моно-бренд/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Multi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Мульти-бренд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861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Facility details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Данные по помещению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Address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Адрес центра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Property status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Статус собственности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Land plot size/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Размер земельного участка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Га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Showroom size/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Длина 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W/S Size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Слесарный цех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Warehouse size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Склад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02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Communications availability (electricity, water, heating)/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9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Terms of launching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Срок готовности к запуску центра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ММ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 ГГГГГ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24286"/>
              </p:ext>
            </p:extLst>
          </p:nvPr>
        </p:nvGraphicFramePr>
        <p:xfrm>
          <a:off x="4664968" y="2398028"/>
          <a:ext cx="4896000" cy="670560"/>
        </p:xfrm>
        <a:graphic>
          <a:graphicData uri="http://schemas.openxmlformats.org/drawingml/2006/table">
            <a:tbl>
              <a:tblPr/>
              <a:tblGrid>
                <a:gridCol w="1203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3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Landplot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Земля</a:t>
                      </a: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Showroom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Шоу-</a:t>
                      </a:r>
                      <a:r>
                        <a:rPr kumimoji="0" 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рум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W/S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Слесарный цех</a:t>
                      </a: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Warehouse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Склад</a:t>
                      </a:r>
                    </a:p>
                  </a:txBody>
                  <a:tcPr marL="39000" marR="3900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6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Собственность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952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AF1E3B5-1DF7-0ACB-81C9-E3CF7C389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71" y="917804"/>
            <a:ext cx="9087458" cy="50875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City </a:t>
            </a:r>
            <a:r>
              <a:rPr lang="ru-RU" sz="2400" dirty="0" err="1"/>
              <a:t>Map</a:t>
            </a:r>
            <a:r>
              <a:rPr lang="ru-RU" sz="2400" dirty="0"/>
              <a:t>/Карта города </a:t>
            </a:r>
            <a:r>
              <a:rPr lang="ru-RU" sz="2000" dirty="0"/>
              <a:t>(нанесите расположение других брендов)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1" name="Выноска 2 30"/>
          <p:cNvSpPr/>
          <p:nvPr/>
        </p:nvSpPr>
        <p:spPr>
          <a:xfrm>
            <a:off x="1607582" y="6042770"/>
            <a:ext cx="2246298" cy="561656"/>
          </a:xfrm>
          <a:prstGeom prst="borderCallout2">
            <a:avLst>
              <a:gd name="adj1" fmla="val -3315"/>
              <a:gd name="adj2" fmla="val 51533"/>
              <a:gd name="adj3" fmla="val -92696"/>
              <a:gd name="adj4" fmla="val 44167"/>
              <a:gd name="adj5" fmla="val -341048"/>
              <a:gd name="adj6" fmla="val 26428"/>
            </a:avLst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lt1"/>
                </a:solidFill>
                <a:latin typeface="HAKHyundai Sans Head Office Lig" panose="020B0404040000000000" pitchFamily="34" charset="0"/>
                <a:ea typeface="Hyundai Sans Text" pitchFamily="34" charset="0"/>
              </a:rPr>
              <a:t>Предложение</a:t>
            </a:r>
            <a:endParaRPr lang="ru-RU" sz="2800" dirty="0">
              <a:solidFill>
                <a:schemeClr val="lt1"/>
              </a:solidFill>
              <a:latin typeface="HAKHyundai Sans Head Office Lig" panose="020B0404040000000000" pitchFamily="34" charset="0"/>
              <a:ea typeface="Hyundai Sans Text" pitchFamily="34" charset="0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CAD219BC-B9BF-2D08-33F7-EC322E37B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37" b="-10671"/>
          <a:stretch/>
        </p:blipFill>
        <p:spPr bwMode="auto">
          <a:xfrm>
            <a:off x="3800872" y="5373216"/>
            <a:ext cx="538264" cy="30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BEF90991-9A95-33B5-DBDD-810B70C7D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37" b="-10671"/>
          <a:stretch/>
        </p:blipFill>
        <p:spPr bwMode="auto">
          <a:xfrm>
            <a:off x="5457056" y="2636912"/>
            <a:ext cx="538264" cy="30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387B4104-007A-0D06-904D-2CE6F1FA2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37" b="-10671"/>
          <a:stretch/>
        </p:blipFill>
        <p:spPr bwMode="auto">
          <a:xfrm>
            <a:off x="5385048" y="4009703"/>
            <a:ext cx="538264" cy="30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93F161F3-ECF4-F6F7-B753-5439B4B98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37" b="-10671"/>
          <a:stretch/>
        </p:blipFill>
        <p:spPr bwMode="auto">
          <a:xfrm>
            <a:off x="2864768" y="3421640"/>
            <a:ext cx="538264" cy="30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6CCCD14-6234-CD38-A279-BBB57FBA8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21" y="3312781"/>
            <a:ext cx="538264" cy="36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>
            <a:extLst>
              <a:ext uri="{FF2B5EF4-FFF2-40B4-BE49-F238E27FC236}">
                <a16:creationId xmlns:a16="http://schemas.microsoft.com/office/drawing/2014/main" id="{84A63722-1E27-E5BF-E0BC-9510B0CB6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74" y="3955013"/>
            <a:ext cx="538264" cy="36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.000+ kostenlose Toyota Logo Png und Png-Bilder - Pixabay">
            <a:extLst>
              <a:ext uri="{FF2B5EF4-FFF2-40B4-BE49-F238E27FC236}">
                <a16:creationId xmlns:a16="http://schemas.microsoft.com/office/drawing/2014/main" id="{54915F18-C802-2A0D-2989-49FA8E347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35" y="3284044"/>
            <a:ext cx="309739" cy="2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10.000+ kostenlose Toyota Logo Png und Png-Bilder - Pixabay">
            <a:extLst>
              <a:ext uri="{FF2B5EF4-FFF2-40B4-BE49-F238E27FC236}">
                <a16:creationId xmlns:a16="http://schemas.microsoft.com/office/drawing/2014/main" id="{F2712D0E-DFC6-6B8F-5922-4B321298F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15" y="3957366"/>
            <a:ext cx="309739" cy="2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직사각형 3"/>
          <p:cNvSpPr/>
          <p:nvPr/>
        </p:nvSpPr>
        <p:spPr>
          <a:xfrm rot="20057490">
            <a:off x="3014137" y="3168897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  <p:pic>
        <p:nvPicPr>
          <p:cNvPr id="46" name="Picture 6" descr="Символ локации - фото и картинки abrakadabra.fun">
            <a:extLst>
              <a:ext uri="{FF2B5EF4-FFF2-40B4-BE49-F238E27FC236}">
                <a16:creationId xmlns:a16="http://schemas.microsoft.com/office/drawing/2014/main" id="{5E767507-F175-7F3C-F218-4D2719690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69" y="3668373"/>
            <a:ext cx="513098" cy="5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14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043580-15FA-D334-D8F0-B9C5E5E70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39" y="892327"/>
            <a:ext cx="8945403" cy="54169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District Map / </a:t>
            </a:r>
            <a:r>
              <a:rPr lang="ru-RU" sz="2400" dirty="0"/>
              <a:t>Карта района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>
            <a:off x="4757350" y="3953627"/>
            <a:ext cx="391300" cy="395159"/>
          </a:xfrm>
          <a:custGeom>
            <a:avLst/>
            <a:gdLst>
              <a:gd name="connsiteX0" fmla="*/ 0 w 371475"/>
              <a:gd name="connsiteY0" fmla="*/ 171450 h 406400"/>
              <a:gd name="connsiteX1" fmla="*/ 123825 w 371475"/>
              <a:gd name="connsiteY1" fmla="*/ 0 h 406400"/>
              <a:gd name="connsiteX2" fmla="*/ 371475 w 371475"/>
              <a:gd name="connsiteY2" fmla="*/ 174625 h 406400"/>
              <a:gd name="connsiteX3" fmla="*/ 225425 w 371475"/>
              <a:gd name="connsiteY3" fmla="*/ 406400 h 406400"/>
              <a:gd name="connsiteX4" fmla="*/ 88900 w 371475"/>
              <a:gd name="connsiteY4" fmla="*/ 307975 h 406400"/>
              <a:gd name="connsiteX5" fmla="*/ 120650 w 371475"/>
              <a:gd name="connsiteY5" fmla="*/ 260350 h 406400"/>
              <a:gd name="connsiteX6" fmla="*/ 0 w 371475"/>
              <a:gd name="connsiteY6" fmla="*/ 17145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475" h="406400">
                <a:moveTo>
                  <a:pt x="0" y="171450"/>
                </a:moveTo>
                <a:lnTo>
                  <a:pt x="123825" y="0"/>
                </a:lnTo>
                <a:lnTo>
                  <a:pt x="371475" y="174625"/>
                </a:lnTo>
                <a:lnTo>
                  <a:pt x="225425" y="406400"/>
                </a:lnTo>
                <a:lnTo>
                  <a:pt x="88900" y="307975"/>
                </a:lnTo>
                <a:lnTo>
                  <a:pt x="120650" y="260350"/>
                </a:lnTo>
                <a:lnTo>
                  <a:pt x="0" y="171450"/>
                </a:lnTo>
                <a:close/>
              </a:path>
            </a:pathLst>
          </a:custGeom>
          <a:pattFill prst="solidDmnd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AKHyundai Sans Head Office Lig" panose="020B0404040000000000" pitchFamily="34" charset="0"/>
            </a:endParaRPr>
          </a:p>
        </p:txBody>
      </p:sp>
      <p:sp>
        <p:nvSpPr>
          <p:cNvPr id="17" name="Выноска 2 16"/>
          <p:cNvSpPr/>
          <p:nvPr/>
        </p:nvSpPr>
        <p:spPr>
          <a:xfrm>
            <a:off x="1496616" y="6445814"/>
            <a:ext cx="1404156" cy="303075"/>
          </a:xfrm>
          <a:prstGeom prst="borderCallout2">
            <a:avLst>
              <a:gd name="adj1" fmla="val 37906"/>
              <a:gd name="adj2" fmla="val 101583"/>
              <a:gd name="adj3" fmla="val 18750"/>
              <a:gd name="adj4" fmla="val 113985"/>
              <a:gd name="adj5" fmla="val -726094"/>
              <a:gd name="adj6" fmla="val 239695"/>
            </a:avLst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lt1"/>
                </a:solidFill>
                <a:latin typeface="HAKHyundai Sans Head Office Lig" panose="020B0404040000000000" pitchFamily="34" charset="0"/>
                <a:ea typeface="Hyundai Sans Text" pitchFamily="34" charset="0"/>
              </a:rPr>
              <a:t>Предложение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9068" y="848149"/>
            <a:ext cx="4087137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Указать важные на Ваш взгляд объекты: направление основного трафика, ближайшие автомобильные ДЦ, Крупные торговые центры и т.д. и т.п.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8FFDB0-41FA-0AA9-3D58-27B1EFA01A7F}"/>
              </a:ext>
            </a:extLst>
          </p:cNvPr>
          <p:cNvSpPr/>
          <p:nvPr/>
        </p:nvSpPr>
        <p:spPr>
          <a:xfrm>
            <a:off x="3728864" y="2996952"/>
            <a:ext cx="504056" cy="79208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5279DE-461B-06B1-42E4-2EFE56D26829}"/>
              </a:ext>
            </a:extLst>
          </p:cNvPr>
          <p:cNvSpPr/>
          <p:nvPr/>
        </p:nvSpPr>
        <p:spPr>
          <a:xfrm rot="20978457">
            <a:off x="3238536" y="4522650"/>
            <a:ext cx="504056" cy="180020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0B57B13-7BBF-20A4-62A7-288EFF84FDF9}"/>
              </a:ext>
            </a:extLst>
          </p:cNvPr>
          <p:cNvSpPr/>
          <p:nvPr/>
        </p:nvSpPr>
        <p:spPr>
          <a:xfrm rot="3335900">
            <a:off x="5186584" y="3560643"/>
            <a:ext cx="298654" cy="61278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2F0DA0F-B680-55CC-E027-28A1769CADA8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399068" y="4653136"/>
            <a:ext cx="2843576" cy="814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31932F-B004-235D-910A-F3DBE1AF39C9}"/>
              </a:ext>
            </a:extLst>
          </p:cNvPr>
          <p:cNvSpPr txBox="1"/>
          <p:nvPr/>
        </p:nvSpPr>
        <p:spPr>
          <a:xfrm>
            <a:off x="200472" y="4348786"/>
            <a:ext cx="67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парк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95D561A-189B-38ED-9281-AB101CAF8BA6}"/>
              </a:ext>
            </a:extLst>
          </p:cNvPr>
          <p:cNvCxnSpPr>
            <a:cxnSpLocks/>
          </p:cNvCxnSpPr>
          <p:nvPr/>
        </p:nvCxnSpPr>
        <p:spPr>
          <a:xfrm flipH="1">
            <a:off x="5214763" y="527202"/>
            <a:ext cx="783887" cy="3191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65720DC-A301-26AE-B4FF-3C3B34AA79CA}"/>
              </a:ext>
            </a:extLst>
          </p:cNvPr>
          <p:cNvSpPr txBox="1"/>
          <p:nvPr/>
        </p:nvSpPr>
        <p:spPr>
          <a:xfrm>
            <a:off x="5318039" y="192955"/>
            <a:ext cx="200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JLR, BMW, AUDI</a:t>
            </a:r>
            <a:endParaRPr lang="ru-RU" dirty="0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7CAE4989-0F0A-4E91-0E6F-461797E12706}"/>
              </a:ext>
            </a:extLst>
          </p:cNvPr>
          <p:cNvCxnSpPr>
            <a:cxnSpLocks/>
            <a:endCxn id="5" idx="0"/>
          </p:cNvCxnSpPr>
          <p:nvPr/>
        </p:nvCxnSpPr>
        <p:spPr>
          <a:xfrm flipV="1">
            <a:off x="399068" y="2996952"/>
            <a:ext cx="3581824" cy="178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EC85432-579C-A714-FF6A-2828B7AE57BD}"/>
              </a:ext>
            </a:extLst>
          </p:cNvPr>
          <p:cNvSpPr txBox="1"/>
          <p:nvPr/>
        </p:nvSpPr>
        <p:spPr>
          <a:xfrm>
            <a:off x="44550" y="2855905"/>
            <a:ext cx="67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ТРЦ</a:t>
            </a:r>
          </a:p>
        </p:txBody>
      </p:sp>
      <p:sp>
        <p:nvSpPr>
          <p:cNvPr id="29" name="직사각형 3"/>
          <p:cNvSpPr/>
          <p:nvPr/>
        </p:nvSpPr>
        <p:spPr>
          <a:xfrm rot="20057490">
            <a:off x="4033003" y="2788105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52285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012" y="836712"/>
            <a:ext cx="78009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General</a:t>
            </a:r>
            <a:r>
              <a:rPr lang="ru-RU" sz="2400" dirty="0"/>
              <a:t> </a:t>
            </a:r>
            <a:r>
              <a:rPr lang="ru-RU" sz="2400" dirty="0" err="1"/>
              <a:t>Layout</a:t>
            </a:r>
            <a:r>
              <a:rPr lang="en-US" sz="2400" dirty="0"/>
              <a:t> </a:t>
            </a:r>
            <a:r>
              <a:rPr lang="ru-RU" sz="2400" dirty="0"/>
              <a:t>/</a:t>
            </a:r>
            <a:r>
              <a:rPr lang="en-US" sz="2400" dirty="0"/>
              <a:t> </a:t>
            </a:r>
            <a:r>
              <a:rPr lang="ru-RU" sz="2400" dirty="0"/>
              <a:t>Схема генерального плана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9" name="직사각형 3"/>
          <p:cNvSpPr/>
          <p:nvPr/>
        </p:nvSpPr>
        <p:spPr>
          <a:xfrm rot="20057490">
            <a:off x="3410508" y="1928063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62122" y="5661126"/>
            <a:ext cx="2576248" cy="307777"/>
          </a:xfrm>
          <a:prstGeom prst="rect">
            <a:avLst/>
          </a:prstGeom>
          <a:noFill/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Mercedes-Benz </a:t>
            </a:r>
            <a:endParaRPr lang="ru-RU" sz="1400" dirty="0">
              <a:latin typeface="HAKHyundai Sans Head Office Lig" panose="020B0404040000000000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2768865" y="4508601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HAKHyundai Sans Head Office Lig" panose="020B0404040000000000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393150" y="5661126"/>
            <a:ext cx="1793742" cy="307777"/>
          </a:xfrm>
          <a:prstGeom prst="rect">
            <a:avLst/>
          </a:prstGeom>
          <a:solidFill>
            <a:srgbClr val="FFFFCC"/>
          </a:solidFill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Предложение</a:t>
            </a: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4328716" y="4508601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HAKHyundai Sans Head Office Lig" panose="020B0404040000000000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343393" y="5661126"/>
            <a:ext cx="1561571" cy="307777"/>
          </a:xfrm>
          <a:prstGeom prst="rect">
            <a:avLst/>
          </a:prstGeom>
          <a:noFill/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Infinity</a:t>
            </a:r>
            <a:endParaRPr lang="ru-RU" sz="1400" dirty="0">
              <a:latin typeface="HAKHyundai Sans Head Office Lig" panose="020B0404040000000000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V="1">
            <a:off x="5811177" y="4508601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HAKHyundai Sans Head Office Lig" panose="020B0404040000000000" pitchFamily="34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7135416" y="5661126"/>
            <a:ext cx="1093788" cy="307777"/>
          </a:xfrm>
          <a:prstGeom prst="rect">
            <a:avLst/>
          </a:prstGeom>
          <a:noFill/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Toyota</a:t>
            </a:r>
            <a:endParaRPr lang="ru-RU" sz="1400" dirty="0">
              <a:latin typeface="HAKHyundai Sans Head Office Lig" panose="020B0404040000000000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293637" y="4508601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HAKHyundai Sans Head Office Lig" panose="020B040404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17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3745" y="764704"/>
            <a:ext cx="58197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Layout / </a:t>
            </a:r>
            <a:r>
              <a:rPr lang="ru-RU" sz="2400" dirty="0"/>
              <a:t>Планировка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9" name="직사각형 3"/>
          <p:cNvSpPr/>
          <p:nvPr/>
        </p:nvSpPr>
        <p:spPr>
          <a:xfrm rot="20057490">
            <a:off x="6049226" y="2648143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  <p:graphicFrame>
        <p:nvGraphicFramePr>
          <p:cNvPr id="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02062"/>
              </p:ext>
            </p:extLst>
          </p:nvPr>
        </p:nvGraphicFramePr>
        <p:xfrm>
          <a:off x="272481" y="893756"/>
          <a:ext cx="3354372" cy="3127248"/>
        </p:xfrm>
        <a:graphic>
          <a:graphicData uri="http://schemas.openxmlformats.org/drawingml/2006/table">
            <a:tbl>
              <a:tblPr/>
              <a:tblGrid>
                <a:gridCol w="1326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Showroom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Size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*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(m x m)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W/S size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Слесарный цех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*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m x m)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Bodyshop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size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Кузовной цех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*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(m x m)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968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24" y="1490036"/>
            <a:ext cx="9633520" cy="373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3D view / 3D </a:t>
            </a:r>
            <a:r>
              <a:rPr lang="ru-RU" sz="2400" dirty="0"/>
              <a:t>вид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29" name="직사각형 3"/>
          <p:cNvSpPr/>
          <p:nvPr/>
        </p:nvSpPr>
        <p:spPr>
          <a:xfrm rot="20057490">
            <a:off x="203429" y="2218468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222859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Current</a:t>
            </a:r>
            <a:r>
              <a:rPr lang="ru-RU" sz="2400" dirty="0"/>
              <a:t> </a:t>
            </a:r>
            <a:r>
              <a:rPr lang="ru-RU" sz="2400" dirty="0" err="1"/>
              <a:t>view</a:t>
            </a:r>
            <a:r>
              <a:rPr lang="ru-RU" sz="2400" dirty="0"/>
              <a:t> (</a:t>
            </a:r>
            <a:r>
              <a:rPr lang="ru-RU" sz="2400" dirty="0" err="1"/>
              <a:t>photo</a:t>
            </a:r>
            <a:r>
              <a:rPr lang="ru-RU" sz="2400" dirty="0"/>
              <a:t>)</a:t>
            </a:r>
            <a:r>
              <a:rPr lang="en-US" sz="2400" dirty="0"/>
              <a:t> / </a:t>
            </a:r>
            <a:r>
              <a:rPr lang="ru-RU" sz="2400" dirty="0"/>
              <a:t>Существующий вид (фото)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66646" y="3531399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66430" y="837183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Фото участка по фасаду справа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2480" y="3532341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2693" y="836712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Фото участка по фасаду слева</a:t>
            </a:r>
          </a:p>
        </p:txBody>
      </p:sp>
    </p:spTree>
    <p:extLst>
      <p:ext uri="{BB962C8B-B14F-4D97-AF65-F5344CB8AC3E}">
        <p14:creationId xmlns:p14="http://schemas.microsoft.com/office/powerpoint/2010/main" val="2013011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Current</a:t>
            </a:r>
            <a:r>
              <a:rPr lang="ru-RU" sz="2400" dirty="0"/>
              <a:t> </a:t>
            </a:r>
            <a:r>
              <a:rPr lang="ru-RU" sz="2400" dirty="0" err="1"/>
              <a:t>view</a:t>
            </a:r>
            <a:r>
              <a:rPr lang="ru-RU" sz="2400" dirty="0"/>
              <a:t> (</a:t>
            </a:r>
            <a:r>
              <a:rPr lang="ru-RU" sz="2400" dirty="0" err="1"/>
              <a:t>photo</a:t>
            </a:r>
            <a:r>
              <a:rPr lang="ru-RU" sz="2400" dirty="0"/>
              <a:t>)</a:t>
            </a:r>
            <a:r>
              <a:rPr lang="en-US" sz="2400" dirty="0"/>
              <a:t> / </a:t>
            </a:r>
            <a:r>
              <a:rPr lang="ru-RU" sz="2400" dirty="0"/>
              <a:t>Существующий вид (фото)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66646" y="3531399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66430" y="837183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2480" y="3532341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2693" y="836712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</p:spTree>
    <p:extLst>
      <p:ext uri="{BB962C8B-B14F-4D97-AF65-F5344CB8AC3E}">
        <p14:creationId xmlns:p14="http://schemas.microsoft.com/office/powerpoint/2010/main" val="240431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Current</a:t>
            </a:r>
            <a:r>
              <a:rPr lang="ru-RU" sz="2400" dirty="0"/>
              <a:t> </a:t>
            </a:r>
            <a:r>
              <a:rPr lang="ru-RU" sz="2400" dirty="0" err="1"/>
              <a:t>view</a:t>
            </a:r>
            <a:r>
              <a:rPr lang="ru-RU" sz="2400" dirty="0"/>
              <a:t> (</a:t>
            </a:r>
            <a:r>
              <a:rPr lang="ru-RU" sz="2400" dirty="0" err="1"/>
              <a:t>photo</a:t>
            </a:r>
            <a:r>
              <a:rPr lang="ru-RU" sz="2400" dirty="0"/>
              <a:t>)</a:t>
            </a:r>
            <a:r>
              <a:rPr lang="en-US" sz="2400" dirty="0"/>
              <a:t> / </a:t>
            </a:r>
            <a:r>
              <a:rPr lang="ru-RU" sz="2400" dirty="0"/>
              <a:t>Существующий вид (фото)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66646" y="3531399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66430" y="837183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2480" y="3532341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2693" y="836712"/>
            <a:ext cx="4542290" cy="2520751"/>
          </a:xfrm>
          <a:prstGeom prst="rect">
            <a:avLst/>
          </a:prstGeom>
          <a:solidFill>
            <a:srgbClr val="E4D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</p:spTree>
    <p:extLst>
      <p:ext uri="{BB962C8B-B14F-4D97-AF65-F5344CB8AC3E}">
        <p14:creationId xmlns:p14="http://schemas.microsoft.com/office/powerpoint/2010/main" val="13178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Company profile / </a:t>
            </a:r>
            <a:r>
              <a:rPr lang="ru-RU" sz="2400" dirty="0"/>
              <a:t>Общая информация о компании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graphicFrame>
        <p:nvGraphicFramePr>
          <p:cNvPr id="5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802502"/>
              </p:ext>
            </p:extLst>
          </p:nvPr>
        </p:nvGraphicFramePr>
        <p:xfrm>
          <a:off x="272480" y="790992"/>
          <a:ext cx="9360001" cy="2301745"/>
        </p:xfrm>
        <a:graphic>
          <a:graphicData uri="http://schemas.openxmlformats.org/drawingml/2006/table">
            <a:tbl>
              <a:tblPr/>
              <a:tblGrid>
                <a:gridCol w="2338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6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279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Contact information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/Контактная информация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7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Legal Entity Name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/Наименование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Address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/Адрес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БИН: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4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Contacts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/Контакты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Phone number/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Телефон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Address for correspondence/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Почтовый адрес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E-mail: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Website/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веб-сайт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608237"/>
              </p:ext>
            </p:extLst>
          </p:nvPr>
        </p:nvGraphicFramePr>
        <p:xfrm>
          <a:off x="272480" y="3190116"/>
          <a:ext cx="9360000" cy="3021826"/>
        </p:xfrm>
        <a:graphic>
          <a:graphicData uri="http://schemas.openxmlformats.org/drawingml/2006/table">
            <a:tbl>
              <a:tblPr/>
              <a:tblGrid>
                <a:gridCol w="2338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3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21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Project Management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/Менеджеры проекта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Position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/Должность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CEO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/Гендиректор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Project Manager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/Менеджер проекта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Name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/ФИО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Contacts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/Контакты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E-mail: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E-mail: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Birthday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/День Рождения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Education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/Образование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65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Experience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/Опыт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597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Current</a:t>
            </a:r>
            <a:r>
              <a:rPr lang="ru-RU" sz="2400" dirty="0"/>
              <a:t> </a:t>
            </a:r>
            <a:r>
              <a:rPr lang="ru-RU" sz="2400" dirty="0" err="1"/>
              <a:t>view</a:t>
            </a:r>
            <a:r>
              <a:rPr lang="ru-RU" sz="2400" dirty="0"/>
              <a:t> (</a:t>
            </a:r>
            <a:r>
              <a:rPr lang="ru-RU" sz="2400" dirty="0" err="1"/>
              <a:t>video</a:t>
            </a:r>
            <a:r>
              <a:rPr lang="ru-RU" sz="2400" dirty="0"/>
              <a:t>)</a:t>
            </a:r>
            <a:r>
              <a:rPr lang="en-US" sz="2400" dirty="0"/>
              <a:t> / </a:t>
            </a:r>
            <a:r>
              <a:rPr lang="ru-RU" sz="2400" dirty="0"/>
              <a:t>Существующий вид (видео)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3520" y="836712"/>
            <a:ext cx="936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HAKHyundai Sans Head Office Lig" panose="020B0404040000000000" pitchFamily="34" charset="0"/>
              </a:rPr>
              <a:t>Необходимо сделать достаточное количество фотографий и видеозаписей предлагаемого участка/здания и выложите их на облачный сервис хранения данных (например Яндекс Диск). </a:t>
            </a:r>
            <a:endParaRPr lang="en-US" sz="2400" dirty="0">
              <a:latin typeface="HAKHyundai Sans Head Office Lig" panose="020B0404040000000000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HAKHyundai Sans Head Office Lig" panose="020B0404040000000000" pitchFamily="34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HAKHyundai Sans Head Office Lig" panose="020B0404040000000000" pitchFamily="34" charset="0"/>
              </a:rPr>
              <a:t>Приложить ссылку на данные материалы. </a:t>
            </a:r>
          </a:p>
        </p:txBody>
      </p:sp>
    </p:spTree>
    <p:extLst>
      <p:ext uri="{BB962C8B-B14F-4D97-AF65-F5344CB8AC3E}">
        <p14:creationId xmlns:p14="http://schemas.microsoft.com/office/powerpoint/2010/main" val="3999299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Timeline</a:t>
            </a:r>
            <a:r>
              <a:rPr lang="en-US" sz="2400" dirty="0"/>
              <a:t> / </a:t>
            </a:r>
            <a:r>
              <a:rPr lang="ru-RU" sz="2400" dirty="0"/>
              <a:t>Сроки ввода объекта в эксплуатацию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8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889914"/>
              </p:ext>
            </p:extLst>
          </p:nvPr>
        </p:nvGraphicFramePr>
        <p:xfrm>
          <a:off x="272480" y="816243"/>
          <a:ext cx="9360001" cy="5318581"/>
        </p:xfrm>
        <a:graphic>
          <a:graphicData uri="http://schemas.openxmlformats.org/drawingml/2006/table">
            <a:tbl>
              <a:tblPr/>
              <a:tblGrid>
                <a:gridCol w="5615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37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Construction schedule/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Сроки и этапы строительства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Stage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Этапы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Start/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Начало этапа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ММ/ ГГГГ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Finish/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Завершение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ММ/ ГГГГ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Project development and approvals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Проектирование/Получение разрешительной документации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Ground works/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Земельные работы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4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Basement construction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Фундаментные работы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Cage construction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Закрытие теплового контура здания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Interior wall construction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Возведение внутренних стен и перегородок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Finishing Work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Проведение внутренних отделочных работ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Technical Audit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Готовность к техническому аудиту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Start of operation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Начало операционной деятельности центра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987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List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required</a:t>
            </a:r>
            <a:r>
              <a:rPr lang="ru-RU" sz="2400" dirty="0"/>
              <a:t> </a:t>
            </a:r>
            <a:r>
              <a:rPr lang="ru-RU" sz="2400" dirty="0" err="1"/>
              <a:t>documents</a:t>
            </a:r>
            <a:r>
              <a:rPr lang="en-US" sz="2400" dirty="0"/>
              <a:t> / </a:t>
            </a:r>
            <a:r>
              <a:rPr lang="ru-RU" sz="2400" dirty="0"/>
              <a:t>Список необходимых документов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3520" y="764704"/>
            <a:ext cx="936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Свидетельство о собственности на земельный участок;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Свидетельство о собственности на здание;</a:t>
            </a:r>
            <a:endParaRPr lang="en-US" sz="1200" dirty="0">
              <a:latin typeface="HAKHyundai Sans Head Office Lig" panose="020B0404040000000000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Свидетельство о регистрации;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Свидетельство о постановке на налоговый учет;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Устав и Учредительный договор (если Учредителей компании - Контрагента более одного) со всеми изменениями;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Документ, подтверждающий полномочия Генерального директора (например, Решение общего собрания)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Доверенность, если договор подписывает не Генеральный директор;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Документ, подтверждающий право пользования помещением ДЦ (договор аренды, свидетельство о праве собственности).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Налоговая декларация по НДС за последние 2 года;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Баланс (форма №1) и отчет о прибылях и убытках (форма №2) со штампами НИ за последние 2 года и квартальные отчеты</a:t>
            </a:r>
          </a:p>
          <a:p>
            <a:pPr lvl="0"/>
            <a:r>
              <a:rPr lang="ru-RU" sz="1200" dirty="0">
                <a:latin typeface="HAKHyundai Sans Head Office Lig" panose="020B0404040000000000" pitchFamily="34" charset="0"/>
              </a:rPr>
              <a:t>       текущего года; 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HAKHyundai Sans Head Office Lig" panose="020B0404040000000000" pitchFamily="34" charset="0"/>
              </a:rPr>
              <a:t>Расшифровку дебиторской и кредиторской задолженности;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HAKHyundai Sans Head Office Lig" panose="020B0404040000000000" pitchFamily="34" charset="0"/>
              </a:rPr>
              <a:t>Расшифровку краткосрочных финансовых вложений;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HAKHyundai Sans Head Office Lig" panose="020B0404040000000000" pitchFamily="34" charset="0"/>
              </a:rPr>
              <a:t>Расшифровку по займам и кредитам: банковские ли это кредиты, под какой процент они предоставлены;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HAKHyundai Sans Head Office Lig" panose="020B0404040000000000" pitchFamily="34" charset="0"/>
              </a:rPr>
              <a:t>Ф.И.О. главного бухгалтера или контактного лица по предоставленной отчетности и контактный телефон;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HAKHyundai Sans Head Office Lig" panose="020B0404040000000000" pitchFamily="34" charset="0"/>
              </a:rPr>
              <a:t>Копии удостоверения личности генерального директора и главного бухгалтера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480" y="4321346"/>
            <a:ext cx="9036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HAKHyundai Sans Head Office Lig" panose="020B0404040000000000" pitchFamily="34" charset="0"/>
              </a:rPr>
              <a:t>Каждый из вышеперечисленных документов должен быть представлен в форме отдельного электронного файла, содержащего цветную отсканированную копию. Принимаются только копии с оригиналов документов. Без предоставленных документов заявка рассматриваться не будет.</a:t>
            </a:r>
            <a:endParaRPr lang="ru-RU" sz="1400" dirty="0">
              <a:latin typeface="HAKHyundai Sans Head Office Lig" panose="020B0404040000000000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480" y="5229200"/>
            <a:ext cx="9193002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chemeClr val="tx1"/>
                </a:solidFill>
                <a:latin typeface="HAKHyundai Sans Head Office Lig" panose="020B0404040000000000" pitchFamily="34" charset="0"/>
              </a:rPr>
              <a:t>Ссылка на Яндекс диск с документами:</a:t>
            </a:r>
          </a:p>
          <a:p>
            <a:endParaRPr lang="ru-RU" dirty="0">
              <a:solidFill>
                <a:schemeClr val="tx1"/>
              </a:solidFill>
              <a:latin typeface="HAKHyundai Sans Head Office Lig" panose="020B040404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85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83E89-1A05-CC7C-D991-1BF80F56B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F72E9-F91D-E5AE-315B-ED73B78B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Note / </a:t>
            </a:r>
            <a:r>
              <a:rPr lang="ru-RU" sz="2400" dirty="0"/>
              <a:t>Примечание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08883-4996-2A8C-57C2-DF10840D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94237-E3EB-1F33-FA22-97214517ECB4}"/>
              </a:ext>
            </a:extLst>
          </p:cNvPr>
          <p:cNvSpPr txBox="1"/>
          <p:nvPr/>
        </p:nvSpPr>
        <p:spPr>
          <a:xfrm>
            <a:off x="331276" y="980728"/>
            <a:ext cx="93022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Hyundai Sans Head Office" panose="020B0504040000000000" pitchFamily="34" charset="0"/>
                <a:ea typeface="MS Mincho" panose="02020609040205080304" pitchFamily="49" charset="-128"/>
              </a:rPr>
              <a:t>Примечание: В случае изменения каких-либо данных, предоставленных в настоящей анкете, Кандидат обязуется уведомить об этом Дистрибьютора не менее чем за 1 (один) месяц до наступления изменений. </a:t>
            </a:r>
            <a:endParaRPr lang="ru-RU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98FFD4-E44C-EDB1-1E00-9F8A155F274D}"/>
              </a:ext>
            </a:extLst>
          </p:cNvPr>
          <p:cNvSpPr txBox="1"/>
          <p:nvPr/>
        </p:nvSpPr>
        <p:spPr>
          <a:xfrm>
            <a:off x="313382" y="2206079"/>
            <a:ext cx="93921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Hyundai Sans Head Office" panose="020B0504040000000000" pitchFamily="34" charset="0"/>
                <a:ea typeface="MS Mincho" panose="02020609040205080304" pitchFamily="49" charset="-128"/>
              </a:rPr>
              <a:t>Подробные ответы на вопросы анкеты просьба предоставить в письменном виде </a:t>
            </a:r>
            <a:endParaRPr lang="ru-RU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ru-RU" sz="1800" dirty="0" err="1"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Жанатову</a:t>
            </a:r>
            <a:r>
              <a:rPr lang="ru-RU" sz="1800" dirty="0"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Ернуру</a:t>
            </a:r>
            <a:r>
              <a:rPr lang="ru-RU" sz="1800" dirty="0"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(старшему менеджеру департамента развития </a:t>
            </a:r>
            <a:r>
              <a:rPr lang="en-GB" sz="1800" dirty="0"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Hyundai</a:t>
            </a:r>
            <a:r>
              <a:rPr lang="ru-RU" sz="1800" dirty="0"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 на электронную почту: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hlinkClick r:id="rId2"/>
              </a:rPr>
              <a:t>dep</a:t>
            </a:r>
            <a:r>
              <a:rPr lang="ru-RU" sz="1800" u="sng" dirty="0">
                <a:solidFill>
                  <a:srgbClr val="0000FF"/>
                </a:solidFill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hlinkClick r:id="rId2"/>
              </a:rPr>
              <a:t>@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hlinkClick r:id="rId2"/>
              </a:rPr>
              <a:t>hyundai</a:t>
            </a:r>
            <a:r>
              <a:rPr lang="ru-RU" sz="1800" u="sng" dirty="0">
                <a:solidFill>
                  <a:srgbClr val="0000FF"/>
                </a:solidFill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hlinkClick r:id="rId2"/>
              </a:rPr>
              <a:t>.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hlinkClick r:id="rId2"/>
              </a:rPr>
              <a:t>kz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0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Shareholders</a:t>
            </a:r>
            <a:r>
              <a:rPr lang="ru-RU" sz="2400" dirty="0"/>
              <a:t> </a:t>
            </a:r>
            <a:r>
              <a:rPr lang="ru-RU" sz="2400" dirty="0" err="1"/>
              <a:t>information</a:t>
            </a:r>
            <a:r>
              <a:rPr lang="en-US" sz="2400" dirty="0"/>
              <a:t> / </a:t>
            </a:r>
            <a:r>
              <a:rPr lang="ru-RU" sz="2400" dirty="0"/>
              <a:t>Информация об учредителях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154773"/>
              </p:ext>
            </p:extLst>
          </p:nvPr>
        </p:nvGraphicFramePr>
        <p:xfrm>
          <a:off x="272480" y="819171"/>
          <a:ext cx="9360001" cy="5434576"/>
        </p:xfrm>
        <a:graphic>
          <a:graphicData uri="http://schemas.openxmlformats.org/drawingml/2006/table">
            <a:tbl>
              <a:tblPr/>
              <a:tblGrid>
                <a:gridCol w="2674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4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7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69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Shareholders/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Учредители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Name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Имя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Birthday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Дата рождения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Stake Capital amount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Сумма уставного капитала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 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%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11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Company profile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Сфера деятельности 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86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Фото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54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Organizational structure of Holding / C</a:t>
            </a:r>
            <a:r>
              <a:rPr lang="ru-RU" sz="2400" dirty="0"/>
              <a:t>труктура</a:t>
            </a:r>
            <a:r>
              <a:rPr lang="en-US" sz="2400" dirty="0"/>
              <a:t> </a:t>
            </a:r>
            <a:r>
              <a:rPr lang="ru-RU" sz="2400" dirty="0"/>
              <a:t>холдинга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8" name="Picture 2" descr="http://corporate.amiro.ru/_mod_files/ce_images/vi-sshe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0" y="836712"/>
            <a:ext cx="9360000" cy="51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3"/>
          <p:cNvSpPr/>
          <p:nvPr/>
        </p:nvSpPr>
        <p:spPr>
          <a:xfrm rot="20057490">
            <a:off x="3528947" y="4232319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94123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Management/</a:t>
            </a:r>
            <a:r>
              <a:rPr lang="ru-RU" sz="2400" dirty="0"/>
              <a:t>Управляющий персонал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8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44175"/>
              </p:ext>
            </p:extLst>
          </p:nvPr>
        </p:nvGraphicFramePr>
        <p:xfrm>
          <a:off x="272480" y="784881"/>
          <a:ext cx="9360003" cy="5425284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1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Position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/Должность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General Director/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Директор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Head of Sales/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РОП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Head of Service/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РОС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Name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Имя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Birthday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Дата рождения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Education/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Образование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47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Experience/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Опыт работы 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Фото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CA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69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Organizational</a:t>
            </a:r>
            <a:r>
              <a:rPr lang="ru-RU" sz="2400" dirty="0"/>
              <a:t> </a:t>
            </a:r>
            <a:r>
              <a:rPr lang="ru-RU" sz="2400" dirty="0" err="1"/>
              <a:t>structure</a:t>
            </a:r>
            <a:r>
              <a:rPr lang="en-US" sz="2400" dirty="0"/>
              <a:t>/</a:t>
            </a:r>
            <a:r>
              <a:rPr lang="ru-RU" sz="2400" dirty="0"/>
              <a:t>Организационная структура компании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Picture 2" descr="http://www.bankreferatov.ru/Images/48/C325729F00717F7B43257B0B0009CE48/%D0%A3%D1%87%D0%B5%D1%82%20%D1%82%D1%80%D1%83%D0%B4%D0%B0%20%D0%B8%20%D0%B7%D0%B0%D1%80%D0%B0%D0%B1%D0%BE%D1%82%D0%BD%D0%BE%D0%B9%20%D0%BF%D0%BB%D0%B0%D1%82%D1%8B%20%D0%BD%D0%B0%20%D0%9E%D0%9E%D0%9E%20%D0%90%D0%B2%D1%82%D0%BE%D0%BC%D0%BE%D0%B1%D0%B8%D0%BB%D0%B8%20%D0%91%D0%B0%D0%B2%D0%B0%D1%80%D0%B8%D0%B8.doc/img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901"/>
          <a:stretch/>
        </p:blipFill>
        <p:spPr bwMode="auto">
          <a:xfrm>
            <a:off x="920552" y="1052736"/>
            <a:ext cx="8257108" cy="44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3"/>
          <p:cNvSpPr/>
          <p:nvPr/>
        </p:nvSpPr>
        <p:spPr>
          <a:xfrm rot="20057490">
            <a:off x="3744970" y="3368223"/>
            <a:ext cx="2524106" cy="650235"/>
          </a:xfrm>
          <a:prstGeom prst="rect">
            <a:avLst/>
          </a:prstGeom>
          <a:solidFill>
            <a:srgbClr val="AACAE6"/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297893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Business </a:t>
            </a:r>
            <a:r>
              <a:rPr lang="ru-RU" sz="2400" dirty="0" err="1"/>
              <a:t>profile</a:t>
            </a:r>
            <a:r>
              <a:rPr lang="ru-RU" sz="2400" dirty="0"/>
              <a:t> / Данные по существующему бизнесу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7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011743"/>
              </p:ext>
            </p:extLst>
          </p:nvPr>
        </p:nvGraphicFramePr>
        <p:xfrm>
          <a:off x="272480" y="762564"/>
          <a:ext cx="9360000" cy="5975595"/>
        </p:xfrm>
        <a:graphic>
          <a:graphicData uri="http://schemas.openxmlformats.org/drawingml/2006/table">
            <a:tbl>
              <a:tblPr/>
              <a:tblGrid>
                <a:gridCol w="227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0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Brands in portfolio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Бренды в портфолио кандидата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1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2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3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4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Start of Business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ru-RU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Начало деятельности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Size showroom and W.S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Площадь Шоу-рума 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сервиса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Type of Dealership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Тип дилерского центра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21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Продажи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21, </a:t>
                      </a: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202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Employees </a:t>
                      </a:r>
                      <a:r>
                        <a:rPr kumimoji="0" lang="en-US" altLang="ko-K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qty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Кол-во сотрудников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9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Employees  turnover ratio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Коэф</a:t>
                      </a:r>
                      <a:r>
                        <a:rPr kumimoji="0" lang="ru-RU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-т текучести кадров </a:t>
                      </a:r>
                      <a:r>
                        <a:rPr kumimoji="0" lang="ru-RU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(%)</a:t>
                      </a:r>
                      <a:endParaRPr kumimoji="0" lang="en-US" altLang="ko-KR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9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Investment obligations</a:t>
                      </a:r>
                      <a:r>
                        <a:rPr kumimoji="0" lang="ru-RU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Наличие инвестиционных обязательств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9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Photo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/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Фото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58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Business </a:t>
            </a:r>
            <a:r>
              <a:rPr lang="ru-RU" sz="2400" dirty="0" err="1"/>
              <a:t>plan</a:t>
            </a:r>
            <a:r>
              <a:rPr lang="ru-RU" sz="2400" dirty="0"/>
              <a:t> (</a:t>
            </a:r>
            <a:r>
              <a:rPr lang="ru-RU" sz="2400" dirty="0" err="1"/>
              <a:t>New</a:t>
            </a:r>
            <a:r>
              <a:rPr lang="ru-RU" sz="2400" dirty="0"/>
              <a:t> </a:t>
            </a:r>
            <a:r>
              <a:rPr lang="ru-RU" sz="2400" dirty="0" err="1"/>
              <a:t>cars</a:t>
            </a:r>
            <a:r>
              <a:rPr lang="ru-RU" sz="2400" dirty="0"/>
              <a:t> </a:t>
            </a:r>
            <a:r>
              <a:rPr lang="ru-RU" sz="2400" dirty="0" err="1"/>
              <a:t>sales</a:t>
            </a:r>
            <a:r>
              <a:rPr lang="ru-RU" sz="2400" dirty="0"/>
              <a:t>)/Бизнес план (продажи новых а/м)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8138" y="6361435"/>
            <a:ext cx="54606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581972"/>
              </p:ext>
            </p:extLst>
          </p:nvPr>
        </p:nvGraphicFramePr>
        <p:xfrm>
          <a:off x="298138" y="2209604"/>
          <a:ext cx="9360003" cy="1310640"/>
        </p:xfrm>
        <a:graphic>
          <a:graphicData uri="http://schemas.openxmlformats.org/drawingml/2006/table">
            <a:tbl>
              <a:tblPr/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1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934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Hyundai New Cars Sales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in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City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Продажи новых автомобилей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Хендэ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в городе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Period /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2026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Forecast/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Прогноз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2027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Forecast/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Прогноз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8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Forecast/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Прогноз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Hyundai Sales 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Hyundai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Market Share /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Доля рынка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Hyundai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668901"/>
              </p:ext>
            </p:extLst>
          </p:nvPr>
        </p:nvGraphicFramePr>
        <p:xfrm>
          <a:off x="299114" y="3520244"/>
          <a:ext cx="9360002" cy="3322320"/>
        </p:xfrm>
        <a:graphic>
          <a:graphicData uri="http://schemas.openxmlformats.org/drawingml/2006/table">
            <a:tbl>
              <a:tblPr/>
              <a:tblGrid>
                <a:gridCol w="234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99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99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3732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Прогноз продаж новых автомобилей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Hyundai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odern H Medium" pitchFamily="34" charset="-128"/>
                        <a:ea typeface="Modern H Medium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undai Sans Text" pitchFamily="34" charset="0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73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Period 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H Medium" pitchFamily="34" charset="-128"/>
                        <a:ea typeface="Modern H Medium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25 (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? мес.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59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Total/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Всего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H Medium" pitchFamily="34" charset="-128"/>
                        <a:ea typeface="Modern H Medium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Elantra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Sonata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Mufasa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Tucson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Santa Fe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Palisade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Custin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Staria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601570"/>
                  </a:ext>
                </a:extLst>
              </a:tr>
            </a:tbl>
          </a:graphicData>
        </a:graphic>
      </p:graphicFrame>
      <p:graphicFrame>
        <p:nvGraphicFramePr>
          <p:cNvPr id="7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831110"/>
              </p:ext>
            </p:extLst>
          </p:nvPr>
        </p:nvGraphicFramePr>
        <p:xfrm>
          <a:off x="298138" y="638176"/>
          <a:ext cx="9360005" cy="1584960"/>
        </p:xfrm>
        <a:graphic>
          <a:graphicData uri="http://schemas.openxmlformats.org/drawingml/2006/table">
            <a:tbl>
              <a:tblPr/>
              <a:tblGrid>
                <a:gridCol w="1774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46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1563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Investments returning plan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План окупаемости проекта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Investments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/инвестиции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Indicator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202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5</a:t>
                      </a: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202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6</a:t>
                      </a: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202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7</a:t>
                      </a: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202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8</a:t>
                      </a: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202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9</a:t>
                      </a: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30</a:t>
                      </a: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11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1200" dirty="0">
                          <a:effectLst/>
                          <a:latin typeface="HAK Hyundai Sans Text Office Re" panose="020B0504040000000000" pitchFamily="34" charset="0"/>
                        </a:rPr>
                        <a:t>Building purchase XX </a:t>
                      </a:r>
                      <a:r>
                        <a:rPr lang="en-US" sz="1200" dirty="0" err="1">
                          <a:effectLst/>
                        </a:rPr>
                        <a:t>mln</a:t>
                      </a:r>
                      <a:r>
                        <a:rPr lang="en-US" sz="1200" dirty="0">
                          <a:effectLst/>
                        </a:rPr>
                        <a:t> KZT +   reconstruction XX </a:t>
                      </a:r>
                      <a:r>
                        <a:rPr lang="en-US" sz="1200" dirty="0" err="1">
                          <a:effectLst/>
                        </a:rPr>
                        <a:t>mln</a:t>
                      </a:r>
                      <a:r>
                        <a:rPr lang="en-US" sz="1200" dirty="0">
                          <a:effectLst/>
                        </a:rPr>
                        <a:t> KZT</a:t>
                      </a:r>
                      <a:r>
                        <a:rPr lang="ru-RU" sz="1200" dirty="0">
                          <a:effectLst/>
                        </a:rPr>
                        <a:t> *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AK Hyundai Sans Text Office Re" panose="020B0504040000000000" pitchFamily="34" charset="0"/>
                        </a:rPr>
                        <a:t>Net </a:t>
                      </a:r>
                      <a:r>
                        <a:rPr lang="en-US" sz="1100" dirty="0">
                          <a:effectLst/>
                        </a:rPr>
                        <a:t>profit/</a:t>
                      </a:r>
                      <a:r>
                        <a:rPr lang="ru-RU" sz="1100" dirty="0">
                          <a:effectLst/>
                        </a:rPr>
                        <a:t>Чистая прибыль,</a:t>
                      </a:r>
                      <a:r>
                        <a:rPr lang="ru-RU" sz="1100" baseline="0" dirty="0">
                          <a:effectLst/>
                        </a:rPr>
                        <a:t> год</a:t>
                      </a: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50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AK Hyundai Sans Text Office Re" panose="020B0504040000000000" pitchFamily="34" charset="0"/>
                        </a:rPr>
                        <a:t>Cash </a:t>
                      </a:r>
                      <a:r>
                        <a:rPr lang="en-US" sz="1100" dirty="0">
                          <a:effectLst/>
                        </a:rPr>
                        <a:t>flow</a:t>
                      </a:r>
                      <a:r>
                        <a:rPr lang="ru-RU" sz="1100" dirty="0">
                          <a:effectLst/>
                        </a:rPr>
                        <a:t>/Общая</a:t>
                      </a:r>
                      <a:r>
                        <a:rPr lang="ru-RU" sz="1100" baseline="0" dirty="0">
                          <a:effectLst/>
                        </a:rPr>
                        <a:t> прибыль по проекту накопительным итогом</a:t>
                      </a: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99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B</a:t>
            </a:r>
            <a:r>
              <a:rPr lang="en-US" sz="2400" dirty="0"/>
              <a:t>P</a:t>
            </a:r>
            <a:r>
              <a:rPr lang="ru-RU" sz="2400" dirty="0"/>
              <a:t> </a:t>
            </a:r>
            <a:r>
              <a:rPr lang="ru-RU" sz="2400" dirty="0" err="1"/>
              <a:t>After</a:t>
            </a:r>
            <a:r>
              <a:rPr lang="ru-RU" sz="2400" dirty="0"/>
              <a:t> </a:t>
            </a:r>
            <a:r>
              <a:rPr lang="ru-RU" sz="2400" dirty="0" err="1"/>
              <a:t>Sales</a:t>
            </a:r>
            <a:r>
              <a:rPr lang="ru-RU" sz="2400" dirty="0"/>
              <a:t> / Бизнес план (послепродажное обслуживание)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677513"/>
              </p:ext>
            </p:extLst>
          </p:nvPr>
        </p:nvGraphicFramePr>
        <p:xfrm>
          <a:off x="272480" y="836712"/>
          <a:ext cx="9360000" cy="2253903"/>
        </p:xfrm>
        <a:graphic>
          <a:graphicData uri="http://schemas.openxmlformats.org/drawingml/2006/table">
            <a:tbl>
              <a:tblPr/>
              <a:tblGrid>
                <a:gridCol w="2767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9847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Spare parts&amp; accessories Sales forecast/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Прогноз продаж запасных частей / аксессуаров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Period 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Total (KZT)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Всего (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тг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*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Spare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parts (KZT)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З/Ч (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тг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*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6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Accessories (KZT)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Аксессуары (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тг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*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2480" y="3163828"/>
            <a:ext cx="6013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HAKHyundai Sans Head Office Lig" panose="020B0404040000000000" pitchFamily="34" charset="0"/>
              </a:rPr>
              <a:t>* - </a:t>
            </a:r>
            <a:r>
              <a:rPr lang="en-US" sz="1400" dirty="0">
                <a:latin typeface="HAKHyundai Sans Head Office Lig" panose="020B0404040000000000" pitchFamily="34" charset="0"/>
              </a:rPr>
              <a:t>Retail price /</a:t>
            </a:r>
            <a:r>
              <a:rPr lang="ru-RU" sz="1400" dirty="0">
                <a:latin typeface="HAKHyundai Sans Head Office Lig" panose="020B0404040000000000" pitchFamily="34" charset="0"/>
              </a:rPr>
              <a:t> указываются цены реализации конечным клиентам </a:t>
            </a:r>
          </a:p>
        </p:txBody>
      </p:sp>
      <p:graphicFrame>
        <p:nvGraphicFramePr>
          <p:cNvPr id="10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543996"/>
              </p:ext>
            </p:extLst>
          </p:nvPr>
        </p:nvGraphicFramePr>
        <p:xfrm>
          <a:off x="254516" y="3532039"/>
          <a:ext cx="9360000" cy="2489249"/>
        </p:xfrm>
        <a:graphic>
          <a:graphicData uri="http://schemas.openxmlformats.org/drawingml/2006/table">
            <a:tbl>
              <a:tblPr/>
              <a:tblGrid>
                <a:gridCol w="2767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864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Labor Hour Sales/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Прогноз выработки нормо-часов  в сервисе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Period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26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7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8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Total Labor Hours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Всего (Н/Ч)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9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W/S Sales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Слесарный ремонт (Н/Ч)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Bodyshop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Sales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Кузовной ремонт (Н/Ч)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020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1890</Words>
  <Application>Microsoft Office PowerPoint</Application>
  <PresentationFormat>Лист A4 (210x297 мм)</PresentationFormat>
  <Paragraphs>567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Unicode MS</vt:lpstr>
      <vt:lpstr>HAK Hyundai Sans Text Office Re</vt:lpstr>
      <vt:lpstr>HAKHyundai Sans Head Office Lig</vt:lpstr>
      <vt:lpstr>Hyundai Sans Head Office</vt:lpstr>
      <vt:lpstr>Times New Roman</vt:lpstr>
      <vt:lpstr>Тема Office</vt:lpstr>
      <vt:lpstr>Презентация PowerPoint</vt:lpstr>
      <vt:lpstr>Company profile / Общая информация о компании</vt:lpstr>
      <vt:lpstr>Shareholders information / Информация об учредителях</vt:lpstr>
      <vt:lpstr>Organizational structure of Holding / Cтруктура холдинга</vt:lpstr>
      <vt:lpstr>Management/Управляющий персонал</vt:lpstr>
      <vt:lpstr>Organizational structure/Организационная структура компании</vt:lpstr>
      <vt:lpstr>Business profile / Данные по существующему бизнесу</vt:lpstr>
      <vt:lpstr>Business plan (New cars sales)/Бизнес план (продажи новых а/м)</vt:lpstr>
      <vt:lpstr>BP After Sales / Бизнес план (послепродажное обслуживание)</vt:lpstr>
      <vt:lpstr>Бизнес план / Business Plan</vt:lpstr>
      <vt:lpstr>Application details / Информация о предложении</vt:lpstr>
      <vt:lpstr>City Map/Карта города (нанесите расположение других брендов)</vt:lpstr>
      <vt:lpstr>District Map / Карта района</vt:lpstr>
      <vt:lpstr>General Layout / Схема генерального плана</vt:lpstr>
      <vt:lpstr>Layout / Планировка</vt:lpstr>
      <vt:lpstr>3D view / 3D вид</vt:lpstr>
      <vt:lpstr>Current view (photo) / Существующий вид (фото)</vt:lpstr>
      <vt:lpstr>Current view (photo) / Существующий вид (фото)</vt:lpstr>
      <vt:lpstr>Current view (photo) / Существующий вид (фото)</vt:lpstr>
      <vt:lpstr>Current view (video) / Существующий вид (видео)</vt:lpstr>
      <vt:lpstr>Timeline / Сроки ввода объекта в эксплуатацию</vt:lpstr>
      <vt:lpstr>List of required documents / Список необходимых документов</vt:lpstr>
      <vt:lpstr>Note / Примечание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Berdzenishvili Anton</dc:creator>
  <cp:lastModifiedBy>alm-hak dep</cp:lastModifiedBy>
  <cp:revision>79</cp:revision>
  <cp:lastPrinted>2017-01-13T11:12:43Z</cp:lastPrinted>
  <dcterms:created xsi:type="dcterms:W3CDTF">2016-10-13T07:06:49Z</dcterms:created>
  <dcterms:modified xsi:type="dcterms:W3CDTF">2025-03-06T11:05:09Z</dcterms:modified>
</cp:coreProperties>
</file>